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charts/colors11.xml" ContentType="application/vnd.ms-office.chartcolorstyle+xml"/>
  <Override PartName="/ppt/notesMasters/notesMaster1.xml" ContentType="application/vnd.openxmlformats-officedocument.presentationml.notesMaster+xml"/>
  <Override PartName="/ppt/charts/style11.xml" ContentType="application/vnd.ms-office.chartstyle+xml"/>
  <Override PartName="/ppt/charts/chart16.xml" ContentType="application/vnd.openxmlformats-officedocument.drawingml.char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olors3.xml" ContentType="application/vnd.ms-office.chartcolorstyle+xml"/>
  <Override PartName="/ppt/charts/style3.xml" ContentType="application/vnd.ms-office.chartstyle+xml"/>
  <Override PartName="/ppt/charts/chart5.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olors10.xml" ContentType="application/vnd.ms-office.chartcolorstyle+xml"/>
  <Override PartName="/ppt/charts/style4.xml" ContentType="application/vnd.ms-office.chartstyle+xml"/>
  <Override PartName="/ppt/charts/colors8.xml" ContentType="application/vnd.ms-office.chartcolorstyle+xml"/>
  <Override PartName="/ppt/charts/style8.xml" ContentType="application/vnd.ms-office.chartstyle+xml"/>
  <Override PartName="/ppt/charts/chart13.xml" ContentType="application/vnd.openxmlformats-officedocument.drawingml.chart+xml"/>
  <Override PartName="/ppt/charts/colors4.xml" ContentType="application/vnd.ms-office.chartcolorstyle+xml"/>
  <Override PartName="/ppt/charts/chart12.xml" ContentType="application/vnd.openxmlformats-officedocument.drawingml.chart+xml"/>
  <Override PartName="/ppt/charts/chart15.xml" ContentType="application/vnd.openxmlformats-officedocument.drawingml.chart+xml"/>
  <Override PartName="/ppt/charts/colors9.xml" ContentType="application/vnd.ms-office.chartcolorstyle+xml"/>
  <Override PartName="/ppt/charts/style9.xml" ContentType="application/vnd.ms-office.chartstyle+xml"/>
  <Override PartName="/ppt/charts/style7.xml" ContentType="application/vnd.ms-office.chartstyle+xml"/>
  <Override PartName="/ppt/charts/colors5.xml" ContentType="application/vnd.ms-office.chartcolorstyle+xml"/>
  <Override PartName="/ppt/charts/style5.xml" ContentType="application/vnd.ms-office.chartstyle+xml"/>
  <Override PartName="/ppt/charts/chart8.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olors7.xml" ContentType="application/vnd.ms-office.chartcolorstyle+xml"/>
  <Override PartName="/ppt/charts/chart11.xml" ContentType="application/vnd.openxmlformats-officedocument.drawingml.chart+xml"/>
  <Override PartName="/ppt/charts/colors6.xml" ContentType="application/vnd.ms-office.chartcolorstyle+xml"/>
  <Override PartName="/ppt/charts/style6.xml" ContentType="application/vnd.ms-office.chartstyle+xml"/>
  <Override PartName="/ppt/charts/chart10.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00" r:id="rId3"/>
    <p:sldId id="257" r:id="rId4"/>
    <p:sldId id="258" r:id="rId5"/>
    <p:sldId id="260" r:id="rId6"/>
    <p:sldId id="262" r:id="rId7"/>
    <p:sldId id="264" r:id="rId8"/>
    <p:sldId id="265" r:id="rId9"/>
    <p:sldId id="267" r:id="rId10"/>
    <p:sldId id="279" r:id="rId11"/>
    <p:sldId id="301" r:id="rId12"/>
    <p:sldId id="299" r:id="rId13"/>
    <p:sldId id="308" r:id="rId14"/>
    <p:sldId id="309" r:id="rId15"/>
    <p:sldId id="302" r:id="rId16"/>
    <p:sldId id="288" r:id="rId17"/>
    <p:sldId id="292" r:id="rId18"/>
    <p:sldId id="310" r:id="rId19"/>
    <p:sldId id="290" r:id="rId20"/>
    <p:sldId id="286" r:id="rId21"/>
    <p:sldId id="296" r:id="rId22"/>
    <p:sldId id="297" r:id="rId23"/>
    <p:sldId id="306" r:id="rId24"/>
    <p:sldId id="294" r:id="rId25"/>
    <p:sldId id="295" r:id="rId26"/>
    <p:sldId id="31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Schafer" initials="BS" lastIdx="0" clrIdx="0">
    <p:extLst>
      <p:ext uri="{19B8F6BF-5375-455C-9EA6-DF929625EA0E}">
        <p15:presenceInfo xmlns:p15="http://schemas.microsoft.com/office/powerpoint/2012/main" userId="S-1-5-21-72498579-467515028-2993947657-95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3366CC"/>
    <a:srgbClr val="5769AE"/>
    <a:srgbClr val="008080"/>
    <a:srgbClr val="0099CC"/>
    <a:srgbClr val="292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5658" autoAdjust="0"/>
  </p:normalViewPr>
  <p:slideViewPr>
    <p:cSldViewPr snapToGrid="0">
      <p:cViewPr varScale="1">
        <p:scale>
          <a:sx n="91" d="100"/>
          <a:sy n="91" d="100"/>
        </p:scale>
        <p:origin x="6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OUSERS.APP.LOC\UserVol3\pca\EXCEL\GBR\Power%20Point%20Data.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OUSERS.APP.LOC\UserVol3\pca\EXCEL\GBR\Power%20Point%20Data.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OUSERS.APP.LOC\UserVol3\pca\EXCEL\GBR\Power%20Point%20Data.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OUSERS.APP.LOC\UserVol3\pca\EXCEL\GBR\Power%20Point%20Dat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'Fed Detail Chart'!$B$16</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8A5-46C9-896A-C966EB1B950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8A5-46C9-896A-C966EB1B950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8A5-46C9-896A-C966EB1B950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8A5-46C9-896A-C966EB1B950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8A5-46C9-896A-C966EB1B950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58A5-46C9-896A-C966EB1B950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58A5-46C9-896A-C966EB1B9503}"/>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58A5-46C9-896A-C966EB1B9503}"/>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58A5-46C9-896A-C966EB1B9503}"/>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58A5-46C9-896A-C966EB1B9503}"/>
              </c:ext>
            </c:extLst>
          </c:dPt>
          <c:dLbls>
            <c:dLbl>
              <c:idx val="0"/>
              <c:layout>
                <c:manualLayout>
                  <c:x val="5.6830601092896178E-2"/>
                  <c:y val="-2.892263195950844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A5-46C9-896A-C966EB1B9503}"/>
                </c:ext>
              </c:extLst>
            </c:dLbl>
            <c:dLbl>
              <c:idx val="1"/>
              <c:layout>
                <c:manualLayout>
                  <c:x val="3.0601092896174756E-2"/>
                  <c:y val="-2.31381055676066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8A5-46C9-896A-C966EB1B9503}"/>
                </c:ext>
              </c:extLst>
            </c:dLbl>
            <c:dLbl>
              <c:idx val="2"/>
              <c:layout>
                <c:manualLayout>
                  <c:x val="3.9344262295081971E-2"/>
                  <c:y val="-5.784526391901662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8A5-46C9-896A-C966EB1B9503}"/>
                </c:ext>
              </c:extLst>
            </c:dLbl>
            <c:dLbl>
              <c:idx val="3"/>
              <c:layout>
                <c:manualLayout>
                  <c:x val="4.2258652094717672E-2"/>
                  <c:y val="8.6767895878524948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8A5-46C9-896A-C966EB1B9503}"/>
                </c:ext>
              </c:extLst>
            </c:dLbl>
            <c:dLbl>
              <c:idx val="4"/>
              <c:layout>
                <c:manualLayout>
                  <c:x val="3.3515482695810568E-2"/>
                  <c:y val="2.8922631959507256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8A5-46C9-896A-C966EB1B9503}"/>
                </c:ext>
              </c:extLst>
            </c:dLbl>
            <c:dLbl>
              <c:idx val="5"/>
              <c:layout>
                <c:manualLayout>
                  <c:x val="6.2659380692167574E-2"/>
                  <c:y val="3.470715835140987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8A5-46C9-896A-C966EB1B9503}"/>
                </c:ext>
              </c:extLst>
            </c:dLbl>
            <c:dLbl>
              <c:idx val="6"/>
              <c:layout>
                <c:manualLayout>
                  <c:x val="1.7486338797814242E-2"/>
                  <c:y val="2.892263195950622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0952282604018757"/>
                      <c:h val="7.8611713665943606E-2"/>
                    </c:manualLayout>
                  </c15:layout>
                </c:ext>
                <c:ext xmlns:c16="http://schemas.microsoft.com/office/drawing/2014/chart" uri="{C3380CC4-5D6E-409C-BE32-E72D297353CC}">
                  <c16:uniqueId val="{0000000D-58A5-46C9-896A-C966EB1B9503}"/>
                </c:ext>
              </c:extLst>
            </c:dLbl>
            <c:dLbl>
              <c:idx val="7"/>
              <c:layout>
                <c:manualLayout>
                  <c:x val="-8.4517304189435344E-2"/>
                  <c:y val="1.73535791757049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8A5-46C9-896A-C966EB1B9503}"/>
                </c:ext>
              </c:extLst>
            </c:dLbl>
            <c:dLbl>
              <c:idx val="8"/>
              <c:layout>
                <c:manualLayout>
                  <c:x val="-3.7887067395264117E-2"/>
                  <c:y val="-5.784526391901662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8A5-46C9-896A-C966EB1B9503}"/>
                </c:ext>
              </c:extLst>
            </c:dLbl>
            <c:dLbl>
              <c:idx val="9"/>
              <c:layout>
                <c:manualLayout>
                  <c:x val="-7.7231329690346087E-2"/>
                  <c:y val="0"/>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7999277139537887"/>
                      <c:h val="0.10753434562545192"/>
                    </c:manualLayout>
                  </c15:layout>
                </c:ext>
                <c:ext xmlns:c16="http://schemas.microsoft.com/office/drawing/2014/chart" uri="{C3380CC4-5D6E-409C-BE32-E72D297353CC}">
                  <c16:uniqueId val="{00000013-58A5-46C9-896A-C966EB1B950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'Fed Detail Chart'!$A$17:$A$26</c:f>
              <c:strCache>
                <c:ptCount val="10"/>
                <c:pt idx="0">
                  <c:v>Child Care</c:v>
                </c:pt>
                <c:pt idx="1">
                  <c:v>CSE</c:v>
                </c:pt>
                <c:pt idx="2">
                  <c:v>DDS</c:v>
                </c:pt>
                <c:pt idx="3">
                  <c:v>LIEAP</c:v>
                </c:pt>
                <c:pt idx="4">
                  <c:v>Other</c:v>
                </c:pt>
                <c:pt idx="5">
                  <c:v>Rehab</c:v>
                </c:pt>
                <c:pt idx="6">
                  <c:v>SNAP Admin</c:v>
                </c:pt>
                <c:pt idx="7">
                  <c:v>SSBG</c:v>
                </c:pt>
                <c:pt idx="8">
                  <c:v>TANF</c:v>
                </c:pt>
                <c:pt idx="9">
                  <c:v>IV-E FC &amp; Adoption</c:v>
                </c:pt>
              </c:strCache>
            </c:strRef>
          </c:cat>
          <c:val>
            <c:numRef>
              <c:f>'Fed Detail Chart'!$C$17:$C$26</c:f>
              <c:numCache>
                <c:formatCode>"$"#,##0.0</c:formatCode>
                <c:ptCount val="10"/>
                <c:pt idx="0">
                  <c:v>68.397752999999994</c:v>
                </c:pt>
                <c:pt idx="1">
                  <c:v>27.071228999999999</c:v>
                </c:pt>
                <c:pt idx="2">
                  <c:v>13.924579</c:v>
                </c:pt>
                <c:pt idx="3">
                  <c:v>31.376325000000001</c:v>
                </c:pt>
                <c:pt idx="4">
                  <c:v>9.4721270000000004</c:v>
                </c:pt>
                <c:pt idx="5">
                  <c:v>25.776658000000001</c:v>
                </c:pt>
                <c:pt idx="6">
                  <c:v>29.224188999999999</c:v>
                </c:pt>
                <c:pt idx="7">
                  <c:v>25.288547000000001</c:v>
                </c:pt>
                <c:pt idx="8">
                  <c:v>95.961602999999997</c:v>
                </c:pt>
                <c:pt idx="9">
                  <c:v>58.304169000000002</c:v>
                </c:pt>
              </c:numCache>
            </c:numRef>
          </c:val>
          <c:extLst>
            <c:ext xmlns:c16="http://schemas.microsoft.com/office/drawing/2014/chart" uri="{C3380CC4-5D6E-409C-BE32-E72D297353CC}">
              <c16:uniqueId val="{00000014-58A5-46C9-896A-C966EB1B950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dirty="0"/>
              <a:t>Foster Care Caseload</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cat>
            <c:strRef>
              <c:f>Graphs!$C$20:$C$29</c:f>
              <c:strCache>
                <c:ptCount val="10"/>
                <c:pt idx="0">
                  <c:v>2011</c:v>
                </c:pt>
                <c:pt idx="1">
                  <c:v>2012</c:v>
                </c:pt>
                <c:pt idx="2">
                  <c:v>2013</c:v>
                </c:pt>
                <c:pt idx="3">
                  <c:v>2014</c:v>
                </c:pt>
                <c:pt idx="4">
                  <c:v>2015</c:v>
                </c:pt>
                <c:pt idx="5">
                  <c:v>2016</c:v>
                </c:pt>
                <c:pt idx="6">
                  <c:v>2017</c:v>
                </c:pt>
                <c:pt idx="7">
                  <c:v>2018</c:v>
                </c:pt>
                <c:pt idx="8">
                  <c:v>2019 est</c:v>
                </c:pt>
                <c:pt idx="9">
                  <c:v>2020 est</c:v>
                </c:pt>
              </c:strCache>
            </c:strRef>
          </c:cat>
          <c:val>
            <c:numRef>
              <c:f>Graphs!$D$20:$D$29</c:f>
              <c:numCache>
                <c:formatCode>_(* #,##0_);_(* \(#,##0\);_(* "-"??_);_(@_)</c:formatCode>
                <c:ptCount val="10"/>
                <c:pt idx="0">
                  <c:v>5236.75</c:v>
                </c:pt>
                <c:pt idx="1">
                  <c:v>5170.416666666667</c:v>
                </c:pt>
                <c:pt idx="2">
                  <c:v>5530.833333333333</c:v>
                </c:pt>
                <c:pt idx="3">
                  <c:v>5845.333333333333</c:v>
                </c:pt>
                <c:pt idx="4">
                  <c:v>6209</c:v>
                </c:pt>
                <c:pt idx="5">
                  <c:v>6585.833333333333</c:v>
                </c:pt>
                <c:pt idx="6">
                  <c:v>6824.916666666667</c:v>
                </c:pt>
                <c:pt idx="7">
                  <c:v>7274</c:v>
                </c:pt>
                <c:pt idx="8">
                  <c:v>7635</c:v>
                </c:pt>
                <c:pt idx="9">
                  <c:v>8000</c:v>
                </c:pt>
              </c:numCache>
            </c:numRef>
          </c:val>
          <c:extLst>
            <c:ext xmlns:c16="http://schemas.microsoft.com/office/drawing/2014/chart" uri="{C3380CC4-5D6E-409C-BE32-E72D297353CC}">
              <c16:uniqueId val="{00000000-FCC7-4285-AD5F-44E9B723C189}"/>
            </c:ext>
          </c:extLst>
        </c:ser>
        <c:dLbls>
          <c:showLegendKey val="0"/>
          <c:showVal val="0"/>
          <c:showCatName val="0"/>
          <c:showSerName val="0"/>
          <c:showPercent val="0"/>
          <c:showBubbleSize val="0"/>
        </c:dLbls>
        <c:gapWidth val="150"/>
        <c:axId val="530274832"/>
        <c:axId val="530273520"/>
      </c:barChart>
      <c:catAx>
        <c:axId val="5302748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30273520"/>
        <c:crosses val="autoZero"/>
        <c:auto val="1"/>
        <c:lblAlgn val="ctr"/>
        <c:lblOffset val="100"/>
        <c:noMultiLvlLbl val="0"/>
      </c:catAx>
      <c:valAx>
        <c:axId val="530273520"/>
        <c:scaling>
          <c:orientation val="minMax"/>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Average Monthly Children</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02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dirty="0"/>
              <a:t>Foster Care Expenditures (millions)</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cat>
            <c:strRef>
              <c:f>Graphs!$C$20:$C$29</c:f>
              <c:strCache>
                <c:ptCount val="10"/>
                <c:pt idx="0">
                  <c:v>2011</c:v>
                </c:pt>
                <c:pt idx="1">
                  <c:v>2012</c:v>
                </c:pt>
                <c:pt idx="2">
                  <c:v>2013</c:v>
                </c:pt>
                <c:pt idx="3">
                  <c:v>2014</c:v>
                </c:pt>
                <c:pt idx="4">
                  <c:v>2015</c:v>
                </c:pt>
                <c:pt idx="5">
                  <c:v>2016</c:v>
                </c:pt>
                <c:pt idx="6">
                  <c:v>2017</c:v>
                </c:pt>
                <c:pt idx="7">
                  <c:v>2018</c:v>
                </c:pt>
                <c:pt idx="8">
                  <c:v>2019 est</c:v>
                </c:pt>
                <c:pt idx="9">
                  <c:v>2020 est</c:v>
                </c:pt>
              </c:strCache>
            </c:strRef>
          </c:cat>
          <c:val>
            <c:numRef>
              <c:f>Graphs!$M$20:$M$29</c:f>
              <c:numCache>
                <c:formatCode>"$"#,##0.0_);\("$"#,##0.0\)</c:formatCode>
                <c:ptCount val="10"/>
                <c:pt idx="0">
                  <c:v>137.02964800000001</c:v>
                </c:pt>
                <c:pt idx="1">
                  <c:v>135.15372400000001</c:v>
                </c:pt>
                <c:pt idx="2">
                  <c:v>142.07906600000001</c:v>
                </c:pt>
                <c:pt idx="3">
                  <c:v>135.91226</c:v>
                </c:pt>
                <c:pt idx="4">
                  <c:v>142.10608999999999</c:v>
                </c:pt>
                <c:pt idx="5">
                  <c:v>153.619045</c:v>
                </c:pt>
                <c:pt idx="6">
                  <c:v>163.07068899999999</c:v>
                </c:pt>
                <c:pt idx="7">
                  <c:v>187.58699100000001</c:v>
                </c:pt>
                <c:pt idx="8">
                  <c:v>209.5</c:v>
                </c:pt>
                <c:pt idx="9">
                  <c:v>245</c:v>
                </c:pt>
              </c:numCache>
            </c:numRef>
          </c:val>
          <c:extLst>
            <c:ext xmlns:c16="http://schemas.microsoft.com/office/drawing/2014/chart" uri="{C3380CC4-5D6E-409C-BE32-E72D297353CC}">
              <c16:uniqueId val="{00000000-5C18-4D48-A959-6A6A74A34B62}"/>
            </c:ext>
          </c:extLst>
        </c:ser>
        <c:dLbls>
          <c:showLegendKey val="0"/>
          <c:showVal val="0"/>
          <c:showCatName val="0"/>
          <c:showSerName val="0"/>
          <c:showPercent val="0"/>
          <c:showBubbleSize val="0"/>
        </c:dLbls>
        <c:gapWidth val="150"/>
        <c:axId val="530274832"/>
        <c:axId val="530273520"/>
      </c:barChart>
      <c:catAx>
        <c:axId val="5302748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30273520"/>
        <c:crosses val="autoZero"/>
        <c:auto val="1"/>
        <c:lblAlgn val="ctr"/>
        <c:lblOffset val="100"/>
        <c:noMultiLvlLbl val="0"/>
      </c:catAx>
      <c:valAx>
        <c:axId val="530273520"/>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Expenditures (millions)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02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dirty="0"/>
              <a:t>TANF Cash Assistance Caseload</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cat>
            <c:strRef>
              <c:f>Graphs!$C$57:$C$66</c:f>
              <c:strCache>
                <c:ptCount val="10"/>
                <c:pt idx="0">
                  <c:v>2011</c:v>
                </c:pt>
                <c:pt idx="1">
                  <c:v>2012</c:v>
                </c:pt>
                <c:pt idx="2">
                  <c:v>2013</c:v>
                </c:pt>
                <c:pt idx="3">
                  <c:v>2014</c:v>
                </c:pt>
                <c:pt idx="4">
                  <c:v>2015</c:v>
                </c:pt>
                <c:pt idx="5">
                  <c:v>2016</c:v>
                </c:pt>
                <c:pt idx="6">
                  <c:v>2017</c:v>
                </c:pt>
                <c:pt idx="7">
                  <c:v>2018</c:v>
                </c:pt>
                <c:pt idx="8">
                  <c:v>2019 est</c:v>
                </c:pt>
                <c:pt idx="9">
                  <c:v>2020 est</c:v>
                </c:pt>
              </c:strCache>
            </c:strRef>
          </c:cat>
          <c:val>
            <c:numRef>
              <c:f>Graphs!$D$57:$D$66</c:f>
              <c:numCache>
                <c:formatCode>_(* #,##0_);_(* \(#,##0\);_(* "-"??_);_(@_)</c:formatCode>
                <c:ptCount val="10"/>
                <c:pt idx="0">
                  <c:v>38963</c:v>
                </c:pt>
                <c:pt idx="1">
                  <c:v>31730.333333333299</c:v>
                </c:pt>
                <c:pt idx="2">
                  <c:v>21886.666666666668</c:v>
                </c:pt>
                <c:pt idx="3">
                  <c:v>17681.166666666701</c:v>
                </c:pt>
                <c:pt idx="4">
                  <c:v>15008</c:v>
                </c:pt>
                <c:pt idx="5">
                  <c:v>12482</c:v>
                </c:pt>
                <c:pt idx="6">
                  <c:v>11139</c:v>
                </c:pt>
                <c:pt idx="7">
                  <c:v>9605</c:v>
                </c:pt>
                <c:pt idx="8">
                  <c:v>8916</c:v>
                </c:pt>
                <c:pt idx="9">
                  <c:v>8477</c:v>
                </c:pt>
              </c:numCache>
            </c:numRef>
          </c:val>
          <c:extLst>
            <c:ext xmlns:c16="http://schemas.microsoft.com/office/drawing/2014/chart" uri="{C3380CC4-5D6E-409C-BE32-E72D297353CC}">
              <c16:uniqueId val="{00000000-9128-410D-9A6F-570E0CDC6BE9}"/>
            </c:ext>
          </c:extLst>
        </c:ser>
        <c:dLbls>
          <c:showLegendKey val="0"/>
          <c:showVal val="0"/>
          <c:showCatName val="0"/>
          <c:showSerName val="0"/>
          <c:showPercent val="0"/>
          <c:showBubbleSize val="0"/>
        </c:dLbls>
        <c:gapWidth val="150"/>
        <c:axId val="530274832"/>
        <c:axId val="530273520"/>
      </c:barChart>
      <c:catAx>
        <c:axId val="5302748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30273520"/>
        <c:crosses val="autoZero"/>
        <c:auto val="1"/>
        <c:lblAlgn val="ctr"/>
        <c:lblOffset val="100"/>
        <c:noMultiLvlLbl val="0"/>
      </c:catAx>
      <c:valAx>
        <c:axId val="530273520"/>
        <c:scaling>
          <c:orientation val="minMax"/>
          <c:max val="4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Average Monthly Persons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02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US" dirty="0"/>
              <a:t>TANF Cash Assistance</a:t>
            </a:r>
            <a:r>
              <a:rPr lang="en-US" baseline="0" dirty="0"/>
              <a:t> </a:t>
            </a:r>
            <a:r>
              <a:rPr lang="en-US" dirty="0"/>
              <a:t>Expenditures (millions)</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cat>
            <c:strRef>
              <c:f>Graphs!$C$20:$C$29</c:f>
              <c:strCache>
                <c:ptCount val="10"/>
                <c:pt idx="0">
                  <c:v>2011</c:v>
                </c:pt>
                <c:pt idx="1">
                  <c:v>2012</c:v>
                </c:pt>
                <c:pt idx="2">
                  <c:v>2013</c:v>
                </c:pt>
                <c:pt idx="3">
                  <c:v>2014</c:v>
                </c:pt>
                <c:pt idx="4">
                  <c:v>2015</c:v>
                </c:pt>
                <c:pt idx="5">
                  <c:v>2016</c:v>
                </c:pt>
                <c:pt idx="6">
                  <c:v>2017</c:v>
                </c:pt>
                <c:pt idx="7">
                  <c:v>2018</c:v>
                </c:pt>
                <c:pt idx="8">
                  <c:v>2019 est</c:v>
                </c:pt>
                <c:pt idx="9">
                  <c:v>2020 est</c:v>
                </c:pt>
              </c:strCache>
            </c:strRef>
          </c:cat>
          <c:val>
            <c:numRef>
              <c:f>Graphs!$M$57:$M$66</c:f>
              <c:numCache>
                <c:formatCode>"$"#,##0.0_);\("$"#,##0.0\)</c:formatCode>
                <c:ptCount val="10"/>
                <c:pt idx="0">
                  <c:v>52.003064999999999</c:v>
                </c:pt>
                <c:pt idx="1">
                  <c:v>42.114607999999997</c:v>
                </c:pt>
                <c:pt idx="2">
                  <c:v>29.221343000000001</c:v>
                </c:pt>
                <c:pt idx="3">
                  <c:v>23.770890999999999</c:v>
                </c:pt>
                <c:pt idx="4">
                  <c:v>20.442060000000001</c:v>
                </c:pt>
                <c:pt idx="5">
                  <c:v>16.921420000000001</c:v>
                </c:pt>
                <c:pt idx="6">
                  <c:v>14.940493999999999</c:v>
                </c:pt>
                <c:pt idx="7">
                  <c:v>13.143547</c:v>
                </c:pt>
                <c:pt idx="8">
                  <c:v>12.2</c:v>
                </c:pt>
                <c:pt idx="9">
                  <c:v>11.6</c:v>
                </c:pt>
              </c:numCache>
            </c:numRef>
          </c:val>
          <c:extLst>
            <c:ext xmlns:c16="http://schemas.microsoft.com/office/drawing/2014/chart" uri="{C3380CC4-5D6E-409C-BE32-E72D297353CC}">
              <c16:uniqueId val="{00000000-2457-4ED1-95B7-1CD70D70B9C5}"/>
            </c:ext>
          </c:extLst>
        </c:ser>
        <c:dLbls>
          <c:showLegendKey val="0"/>
          <c:showVal val="0"/>
          <c:showCatName val="0"/>
          <c:showSerName val="0"/>
          <c:showPercent val="0"/>
          <c:showBubbleSize val="0"/>
        </c:dLbls>
        <c:gapWidth val="150"/>
        <c:axId val="530274832"/>
        <c:axId val="530273520"/>
      </c:barChart>
      <c:catAx>
        <c:axId val="5302748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30273520"/>
        <c:crosses val="autoZero"/>
        <c:auto val="1"/>
        <c:lblAlgn val="ctr"/>
        <c:lblOffset val="100"/>
        <c:noMultiLvlLbl val="0"/>
      </c:catAx>
      <c:valAx>
        <c:axId val="530273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dirty="0"/>
                  <a:t>Expenditures (millions)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302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 Funds'!$B$20</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04B-4B4B-B9FC-5E49E4DF2B9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04B-4B4B-B9FC-5E49E4DF2B9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04B-4B4B-B9FC-5E49E4DF2B9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04B-4B4B-B9FC-5E49E4DF2B91}"/>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04B-4B4B-B9FC-5E49E4DF2B91}"/>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A04B-4B4B-B9FC-5E49E4DF2B91}"/>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A04B-4B4B-B9FC-5E49E4DF2B91}"/>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A04B-4B4B-B9FC-5E49E4DF2B91}"/>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A04B-4B4B-B9FC-5E49E4DF2B91}"/>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2-C522-4D27-9011-C67F063EAE2F}"/>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804A-4B01-933D-3C779A656482}"/>
              </c:ext>
            </c:extLst>
          </c:dPt>
          <c:dLbls>
            <c:dLbl>
              <c:idx val="0"/>
              <c:layout>
                <c:manualLayout>
                  <c:x val="9.5890410958904188E-2"/>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4B-4B4B-B9FC-5E49E4DF2B91}"/>
                </c:ext>
              </c:extLst>
            </c:dLbl>
            <c:dLbl>
              <c:idx val="1"/>
              <c:layout>
                <c:manualLayout>
                  <c:x val="0.19320585688918798"/>
                  <c:y val="-1.987900624586898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4B-4B4B-B9FC-5E49E4DF2B91}"/>
                </c:ext>
              </c:extLst>
            </c:dLbl>
            <c:dLbl>
              <c:idx val="2"/>
              <c:layout>
                <c:manualLayout>
                  <c:x val="0.16947444588752891"/>
                  <c:y val="9.011816164793935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4B-4B4B-B9FC-5E49E4DF2B91}"/>
                </c:ext>
              </c:extLst>
            </c:dLbl>
            <c:dLbl>
              <c:idx val="3"/>
              <c:layout>
                <c:manualLayout>
                  <c:x val="0.13826839993125728"/>
                  <c:y val="0.1699211539131797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4B-4B4B-B9FC-5E49E4DF2B91}"/>
                </c:ext>
              </c:extLst>
            </c:dLbl>
            <c:dLbl>
              <c:idx val="4"/>
              <c:layout>
                <c:manualLayout>
                  <c:x val="5.7585767987750051E-2"/>
                  <c:y val="2.200548597961342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04B-4B4B-B9FC-5E49E4DF2B91}"/>
                </c:ext>
              </c:extLst>
            </c:dLbl>
            <c:dLbl>
              <c:idx val="5"/>
              <c:layout>
                <c:manualLayout>
                  <c:x val="4.8782550155780799E-2"/>
                  <c:y val="1.855373916281114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04B-4B4B-B9FC-5E49E4DF2B91}"/>
                </c:ext>
              </c:extLst>
            </c:dLbl>
            <c:dLbl>
              <c:idx val="6"/>
              <c:layout>
                <c:manualLayout>
                  <c:x val="-5.8603313063911908E-2"/>
                  <c:y val="1.325267083057931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04B-4B4B-B9FC-5E49E4DF2B91}"/>
                </c:ext>
              </c:extLst>
            </c:dLbl>
            <c:dLbl>
              <c:idx val="7"/>
              <c:layout>
                <c:manualLayout>
                  <c:x val="-7.0698368410931064E-2"/>
                  <c:y val="3.3104545624353951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04B-4B4B-B9FC-5E49E4DF2B91}"/>
                </c:ext>
              </c:extLst>
            </c:dLbl>
            <c:dLbl>
              <c:idx val="8"/>
              <c:layout>
                <c:manualLayout>
                  <c:x val="-0.12987761273623721"/>
                  <c:y val="3.97580124917379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04B-4B4B-B9FC-5E49E4DF2B91}"/>
                </c:ext>
              </c:extLst>
            </c:dLbl>
            <c:dLbl>
              <c:idx val="9"/>
              <c:layout>
                <c:manualLayout>
                  <c:x val="-3.8012959825240215E-2"/>
                  <c:y val="-2.12042733289269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C522-4D27-9011-C67F063EAE2F}"/>
                </c:ext>
              </c:extLst>
            </c:dLbl>
            <c:dLbl>
              <c:idx val="10"/>
              <c:layout>
                <c:manualLayout>
                  <c:x val="-0.2634525096161065"/>
                  <c:y val="2.6505341661158632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04A-4B01-933D-3C779A6564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Funds'!$A$21:$A$31</c:f>
              <c:strCache>
                <c:ptCount val="11"/>
                <c:pt idx="0">
                  <c:v>DCF Administration</c:v>
                </c:pt>
                <c:pt idx="1">
                  <c:v>Information Technology</c:v>
                </c:pt>
                <c:pt idx="2">
                  <c:v>Licensing</c:v>
                </c:pt>
                <c:pt idx="3">
                  <c:v>Child Support Services</c:v>
                </c:pt>
                <c:pt idx="4">
                  <c:v>Economic &amp; Employment Services</c:v>
                </c:pt>
                <c:pt idx="5">
                  <c:v>Rehabilitation Services</c:v>
                </c:pt>
                <c:pt idx="6">
                  <c:v>Prevention &amp; Protection Services</c:v>
                </c:pt>
                <c:pt idx="7">
                  <c:v>Faith Based Community Initiatives</c:v>
                </c:pt>
                <c:pt idx="8">
                  <c:v>Regions Service Delivery</c:v>
                </c:pt>
                <c:pt idx="9">
                  <c:v>Transfers</c:v>
                </c:pt>
                <c:pt idx="10">
                  <c:v>Other</c:v>
                </c:pt>
              </c:strCache>
            </c:strRef>
          </c:cat>
          <c:val>
            <c:numRef>
              <c:f>'All Funds'!$B$21:$B$31</c:f>
              <c:numCache>
                <c:formatCode>"$"#,##0.0</c:formatCode>
                <c:ptCount val="11"/>
                <c:pt idx="0">
                  <c:v>21.8</c:v>
                </c:pt>
                <c:pt idx="1">
                  <c:v>32.5</c:v>
                </c:pt>
                <c:pt idx="2">
                  <c:v>2.2999999999999998</c:v>
                </c:pt>
                <c:pt idx="3">
                  <c:v>36.5</c:v>
                </c:pt>
                <c:pt idx="4">
                  <c:v>160.5</c:v>
                </c:pt>
                <c:pt idx="5">
                  <c:v>37.299999999999997</c:v>
                </c:pt>
                <c:pt idx="6">
                  <c:v>321.39999999999998</c:v>
                </c:pt>
                <c:pt idx="7">
                  <c:v>1.2</c:v>
                </c:pt>
                <c:pt idx="8">
                  <c:v>112.8</c:v>
                </c:pt>
                <c:pt idx="9">
                  <c:v>15.7</c:v>
                </c:pt>
                <c:pt idx="10">
                  <c:v>1</c:v>
                </c:pt>
              </c:numCache>
            </c:numRef>
          </c:val>
          <c:extLst>
            <c:ext xmlns:c16="http://schemas.microsoft.com/office/drawing/2014/chart" uri="{C3380CC4-5D6E-409C-BE32-E72D297353CC}">
              <c16:uniqueId val="{00000012-A04B-4B4B-B9FC-5E49E4DF2B9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94496493712458"/>
          <c:y val="0.14762092004523533"/>
          <c:w val="0.40724509098010775"/>
          <c:h val="0.81825271996984306"/>
        </c:manualLayout>
      </c:layout>
      <c:pieChart>
        <c:varyColors val="1"/>
        <c:ser>
          <c:idx val="0"/>
          <c:order val="0"/>
          <c:tx>
            <c:strRef>
              <c:f>SGF!$B$20</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51B-4CEA-9093-DB6255F8E8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51B-4CEA-9093-DB6255F8E8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51B-4CEA-9093-DB6255F8E85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51B-4CEA-9093-DB6255F8E85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51B-4CEA-9093-DB6255F8E85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51B-4CEA-9093-DB6255F8E85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451B-4CEA-9093-DB6255F8E854}"/>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451B-4CEA-9093-DB6255F8E854}"/>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2-B74C-458F-9F9F-0F99FCA33CE2}"/>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4-B74C-458F-9F9F-0F99FCA33CE2}"/>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B74C-458F-9F9F-0F99FCA33CE2}"/>
              </c:ext>
            </c:extLst>
          </c:dPt>
          <c:dLbls>
            <c:dLbl>
              <c:idx val="0"/>
              <c:layout>
                <c:manualLayout>
                  <c:x val="-0.20925621903195471"/>
                  <c:y val="5.1588436391051722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51B-4CEA-9093-DB6255F8E854}"/>
                </c:ext>
              </c:extLst>
            </c:dLbl>
            <c:dLbl>
              <c:idx val="1"/>
              <c:layout>
                <c:manualLayout>
                  <c:x val="2.2684552795068022E-2"/>
                  <c:y val="-0.11290760110298539"/>
                </c:manualLayout>
              </c:layout>
              <c:spPr>
                <a:solidFill>
                  <a:schemeClr val="lt1"/>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708650466704749"/>
                      <c:h val="7.7150690143039491E-2"/>
                    </c:manualLayout>
                  </c15:layout>
                </c:ext>
                <c:ext xmlns:c16="http://schemas.microsoft.com/office/drawing/2014/chart" uri="{C3380CC4-5D6E-409C-BE32-E72D297353CC}">
                  <c16:uniqueId val="{00000003-451B-4CEA-9093-DB6255F8E854}"/>
                </c:ext>
              </c:extLst>
            </c:dLbl>
            <c:dLbl>
              <c:idx val="2"/>
              <c:layout>
                <c:manualLayout>
                  <c:x val="7.4459470291954918E-2"/>
                  <c:y val="-9.0455053641195202E-2"/>
                </c:manualLayout>
              </c:layout>
              <c:spPr>
                <a:solidFill>
                  <a:schemeClr val="lt1"/>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284885445841292"/>
                      <c:h val="6.0700649600813575E-2"/>
                    </c:manualLayout>
                  </c15:layout>
                </c:ext>
                <c:ext xmlns:c16="http://schemas.microsoft.com/office/drawing/2014/chart" uri="{C3380CC4-5D6E-409C-BE32-E72D297353CC}">
                  <c16:uniqueId val="{00000005-451B-4CEA-9093-DB6255F8E854}"/>
                </c:ext>
              </c:extLst>
            </c:dLbl>
            <c:dLbl>
              <c:idx val="3"/>
              <c:layout>
                <c:manualLayout>
                  <c:x val="0.18984899607860659"/>
                  <c:y val="1.1095728133566187E-2"/>
                </c:manualLayout>
              </c:layout>
              <c:spPr>
                <a:solidFill>
                  <a:schemeClr val="lt1"/>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21746169911683"/>
                      <c:h val="9.8300742268758498E-2"/>
                    </c:manualLayout>
                  </c15:layout>
                </c:ext>
                <c:ext xmlns:c16="http://schemas.microsoft.com/office/drawing/2014/chart" uri="{C3380CC4-5D6E-409C-BE32-E72D297353CC}">
                  <c16:uniqueId val="{00000007-451B-4CEA-9093-DB6255F8E854}"/>
                </c:ext>
              </c:extLst>
            </c:dLbl>
            <c:dLbl>
              <c:idx val="4"/>
              <c:layout>
                <c:manualLayout>
                  <c:x val="0.14148575049150083"/>
                  <c:y val="0.10381825980405758"/>
                </c:manualLayout>
              </c:layout>
              <c:spPr>
                <a:solidFill>
                  <a:schemeClr val="lt1"/>
                </a:solidFill>
                <a:ln>
                  <a:no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0763865562103284"/>
                      <c:h val="0.11148427476045669"/>
                    </c:manualLayout>
                  </c15:layout>
                </c:ext>
                <c:ext xmlns:c16="http://schemas.microsoft.com/office/drawing/2014/chart" uri="{C3380CC4-5D6E-409C-BE32-E72D297353CC}">
                  <c16:uniqueId val="{00000009-451B-4CEA-9093-DB6255F8E854}"/>
                </c:ext>
              </c:extLst>
            </c:dLbl>
            <c:dLbl>
              <c:idx val="5"/>
              <c:layout>
                <c:manualLayout>
                  <c:x val="0.13538748993318983"/>
                  <c:y val="0.26882652961744935"/>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51B-4CEA-9093-DB6255F8E854}"/>
                </c:ext>
              </c:extLst>
            </c:dLbl>
            <c:dLbl>
              <c:idx val="6"/>
              <c:layout>
                <c:manualLayout>
                  <c:x val="-9.2432194909820534E-2"/>
                  <c:y val="-0.1625035746318130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51B-4CEA-9093-DB6255F8E854}"/>
                </c:ext>
              </c:extLst>
            </c:dLbl>
            <c:dLbl>
              <c:idx val="8"/>
              <c:layout>
                <c:manualLayout>
                  <c:x val="-0.13708035207584543"/>
                  <c:y val="8.3176858233231874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B74C-458F-9F9F-0F99FCA33CE2}"/>
                </c:ext>
              </c:extLst>
            </c:dLbl>
            <c:dLbl>
              <c:idx val="9"/>
              <c:delete val="1"/>
              <c:extLst>
                <c:ext xmlns:c15="http://schemas.microsoft.com/office/drawing/2012/chart" uri="{CE6537A1-D6FC-4f65-9D91-7224C49458BB}"/>
                <c:ext xmlns:c16="http://schemas.microsoft.com/office/drawing/2014/chart" uri="{C3380CC4-5D6E-409C-BE32-E72D297353CC}">
                  <c16:uniqueId val="{00000014-B74C-458F-9F9F-0F99FCA33CE2}"/>
                </c:ext>
              </c:extLst>
            </c:dLbl>
            <c:dLbl>
              <c:idx val="10"/>
              <c:delete val="1"/>
              <c:extLst>
                <c:ext xmlns:c15="http://schemas.microsoft.com/office/drawing/2012/chart" uri="{CE6537A1-D6FC-4f65-9D91-7224C49458BB}"/>
                <c:ext xmlns:c16="http://schemas.microsoft.com/office/drawing/2014/chart" uri="{C3380CC4-5D6E-409C-BE32-E72D297353CC}">
                  <c16:uniqueId val="{00000013-B74C-458F-9F9F-0F99FCA33CE2}"/>
                </c:ext>
              </c:extLst>
            </c:dLbl>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SGF!$A$21:$A$31</c:f>
              <c:strCache>
                <c:ptCount val="11"/>
                <c:pt idx="0">
                  <c:v>DCF Administration</c:v>
                </c:pt>
                <c:pt idx="1">
                  <c:v>Information Technology</c:v>
                </c:pt>
                <c:pt idx="2">
                  <c:v>Licensing</c:v>
                </c:pt>
                <c:pt idx="3">
                  <c:v>Child Support Services</c:v>
                </c:pt>
                <c:pt idx="4">
                  <c:v>Economic &amp; Employment Services</c:v>
                </c:pt>
                <c:pt idx="5">
                  <c:v>Rehabilitation Services</c:v>
                </c:pt>
                <c:pt idx="6">
                  <c:v>Prevention &amp; Protection Services</c:v>
                </c:pt>
                <c:pt idx="7">
                  <c:v>Faith Based Community Initiatives</c:v>
                </c:pt>
                <c:pt idx="8">
                  <c:v>Regions Service Delivery</c:v>
                </c:pt>
                <c:pt idx="9">
                  <c:v>Transfers</c:v>
                </c:pt>
                <c:pt idx="10">
                  <c:v>Other</c:v>
                </c:pt>
              </c:strCache>
            </c:strRef>
          </c:cat>
          <c:val>
            <c:numRef>
              <c:f>SGF!$B$21:$B$31</c:f>
              <c:numCache>
                <c:formatCode>"$"#,##0.0</c:formatCode>
                <c:ptCount val="11"/>
                <c:pt idx="0">
                  <c:v>15.263531</c:v>
                </c:pt>
                <c:pt idx="1">
                  <c:v>15.099868000000001</c:v>
                </c:pt>
                <c:pt idx="2">
                  <c:v>1.792295</c:v>
                </c:pt>
                <c:pt idx="3">
                  <c:v>0.8</c:v>
                </c:pt>
                <c:pt idx="4">
                  <c:v>12.785206000000001</c:v>
                </c:pt>
                <c:pt idx="5">
                  <c:v>5.3680969999999997</c:v>
                </c:pt>
                <c:pt idx="6">
                  <c:v>212.43743699999999</c:v>
                </c:pt>
                <c:pt idx="7">
                  <c:v>0.81994199999999995</c:v>
                </c:pt>
                <c:pt idx="8">
                  <c:v>67.817785000000001</c:v>
                </c:pt>
                <c:pt idx="9">
                  <c:v>0</c:v>
                </c:pt>
                <c:pt idx="10">
                  <c:v>0</c:v>
                </c:pt>
              </c:numCache>
            </c:numRef>
          </c:val>
          <c:extLst>
            <c:ext xmlns:c16="http://schemas.microsoft.com/office/drawing/2014/chart" uri="{C3380CC4-5D6E-409C-BE32-E72D297353CC}">
              <c16:uniqueId val="{00000010-451B-4CEA-9093-DB6255F8E85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9213-4E0F-A03B-66437D410A4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7A5-4070-83C1-6824FB794A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213-4E0F-A03B-66437D410A4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7A5-4070-83C1-6824FB794AAC}"/>
              </c:ext>
            </c:extLst>
          </c:dPt>
          <c:dLbls>
            <c:dLbl>
              <c:idx val="0"/>
              <c:layout>
                <c:manualLayout>
                  <c:x val="-0.11000901305345648"/>
                  <c:y val="0.1870178190772499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213-4E0F-A03B-66437D410A40}"/>
                </c:ext>
              </c:extLst>
            </c:dLbl>
            <c:dLbl>
              <c:idx val="2"/>
              <c:layout>
                <c:manualLayout>
                  <c:x val="0.19688853326442804"/>
                  <c:y val="-7.029852977306934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213-4E0F-A03B-66437D410A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Salaries</c:v>
                </c:pt>
                <c:pt idx="1">
                  <c:v>OOE</c:v>
                </c:pt>
                <c:pt idx="2">
                  <c:v>Assistance</c:v>
                </c:pt>
                <c:pt idx="3">
                  <c:v>Total</c:v>
                </c:pt>
              </c:strCache>
            </c:strRef>
          </c:cat>
          <c:val>
            <c:numRef>
              <c:f>Sheet1!$B$2:$B$5</c:f>
              <c:numCache>
                <c:formatCode>"$"#,##0.0</c:formatCode>
                <c:ptCount val="4"/>
                <c:pt idx="0" formatCode="&quot;$&quot;#,##0.0_);\(&quot;$&quot;#,##0.0\)">
                  <c:v>136.024382</c:v>
                </c:pt>
                <c:pt idx="1">
                  <c:v>117.16603599999999</c:v>
                </c:pt>
                <c:pt idx="2">
                  <c:v>473.87911200000002</c:v>
                </c:pt>
              </c:numCache>
            </c:numRef>
          </c:val>
          <c:extLst>
            <c:ext xmlns:c16="http://schemas.microsoft.com/office/drawing/2014/chart" uri="{C3380CC4-5D6E-409C-BE32-E72D297353CC}">
              <c16:uniqueId val="{00000000-9213-4E0F-A03B-66437D410A4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Agency!$J$6</c:f>
              <c:strCache>
                <c:ptCount val="1"/>
                <c:pt idx="0">
                  <c:v>Total</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AC6-4B1E-A1D4-2AF2C8D48F0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AC6-4B1E-A1D4-2AF2C8D48F0F}"/>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AC6-4B1E-A1D4-2AF2C8D48F0F}"/>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AC6-4B1E-A1D4-2AF2C8D48F0F}"/>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AC6-4B1E-A1D4-2AF2C8D48F0F}"/>
              </c:ext>
            </c:extLst>
          </c:dPt>
          <c:dPt>
            <c:idx val="5"/>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EAC6-4B1E-A1D4-2AF2C8D48F0F}"/>
              </c:ext>
            </c:extLst>
          </c:dPt>
          <c:dPt>
            <c:idx val="6"/>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EAC6-4B1E-A1D4-2AF2C8D48F0F}"/>
              </c:ext>
            </c:extLst>
          </c:dPt>
          <c:dPt>
            <c:idx val="7"/>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EAC6-4B1E-A1D4-2AF2C8D48F0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Agency!$I$7:$I$9</c:f>
              <c:strCache>
                <c:ptCount val="3"/>
                <c:pt idx="0">
                  <c:v>Federal</c:v>
                </c:pt>
                <c:pt idx="1">
                  <c:v>SGF</c:v>
                </c:pt>
                <c:pt idx="2">
                  <c:v>Other State Funds</c:v>
                </c:pt>
              </c:strCache>
            </c:strRef>
          </c:cat>
          <c:val>
            <c:numRef>
              <c:f>Agency!$J$7:$J$9</c:f>
              <c:numCache>
                <c:formatCode>"$"#,##0.0</c:formatCode>
                <c:ptCount val="3"/>
                <c:pt idx="0">
                  <c:v>384.8</c:v>
                </c:pt>
                <c:pt idx="1">
                  <c:v>332.2</c:v>
                </c:pt>
                <c:pt idx="2">
                  <c:v>25.8</c:v>
                </c:pt>
              </c:numCache>
            </c:numRef>
          </c:val>
          <c:extLst>
            <c:ext xmlns:c16="http://schemas.microsoft.com/office/drawing/2014/chart" uri="{C3380CC4-5D6E-409C-BE32-E72D297353CC}">
              <c16:uniqueId val="{00000010-EAC6-4B1E-A1D4-2AF2C8D48F0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0.90318</cdr:y>
    </cdr:to>
    <cdr:pic>
      <cdr:nvPicPr>
        <cdr:cNvPr id="4" name="chart">
          <a:extLst xmlns:a="http://schemas.openxmlformats.org/drawingml/2006/main">
            <a:ext uri="{FF2B5EF4-FFF2-40B4-BE49-F238E27FC236}">
              <a16:creationId xmlns:a16="http://schemas.microsoft.com/office/drawing/2014/main" id="{D36EAE78-7D8F-4E75-B8CB-89599E6A8D3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877529" cy="41911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886BC3F1-95F6-4466-B50B-6C6D92E1D003}" type="datetimeFigureOut">
              <a:rPr lang="en-US" smtClean="0"/>
              <a:t>1/23/2019</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0F5D1939-6086-47FF-AA0B-AF7EA78433BD}" type="slidenum">
              <a:rPr lang="en-US" smtClean="0"/>
              <a:t>‹#›</a:t>
            </a:fld>
            <a:endParaRPr lang="en-US" dirty="0"/>
          </a:p>
        </p:txBody>
      </p:sp>
    </p:spTree>
    <p:extLst>
      <p:ext uri="{BB962C8B-B14F-4D97-AF65-F5344CB8AC3E}">
        <p14:creationId xmlns:p14="http://schemas.microsoft.com/office/powerpoint/2010/main" val="3022736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5C4BFF78-BB3F-46A1-A331-51E33E7A113C}" type="datetimeFigureOut">
              <a:rPr lang="en-US" smtClean="0"/>
              <a:t>1/23/2019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7" tIns="46589" rIns="93177" bIns="46589" rtlCol="0" anchor="b"/>
          <a:lstStyle>
            <a:lvl1pPr algn="r">
              <a:defRPr sz="1200"/>
            </a:lvl1pPr>
          </a:lstStyle>
          <a:p>
            <a:fld id="{D1D7EEA0-959F-4434-BFB8-86DBD5A6643D}" type="slidenum">
              <a:rPr lang="en-US" smtClean="0"/>
              <a:t>‹#›</a:t>
            </a:fld>
            <a:endParaRPr lang="en-US" dirty="0"/>
          </a:p>
        </p:txBody>
      </p:sp>
    </p:spTree>
    <p:extLst>
      <p:ext uri="{BB962C8B-B14F-4D97-AF65-F5344CB8AC3E}">
        <p14:creationId xmlns:p14="http://schemas.microsoft.com/office/powerpoint/2010/main" val="240996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7EEA0-959F-4434-BFB8-86DBD5A6643D}" type="slidenum">
              <a:rPr lang="en-US" smtClean="0"/>
              <a:t>5</a:t>
            </a:fld>
            <a:endParaRPr lang="en-US" dirty="0"/>
          </a:p>
        </p:txBody>
      </p:sp>
    </p:spTree>
    <p:extLst>
      <p:ext uri="{BB962C8B-B14F-4D97-AF65-F5344CB8AC3E}">
        <p14:creationId xmlns:p14="http://schemas.microsoft.com/office/powerpoint/2010/main" val="405585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3323F5-8F07-49A7-83C9-5DA9FBAC1FEE}"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32890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3719E-D446-486A-868A-DB6E686895FF}"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21903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1503F-A6B3-4B71-81A2-6AA1A3E5969C}"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8943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35FF6-96D4-4358-A70C-7BF0991EFAAE}"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500" b="1" i="0" baseline="0"/>
            </a:lvl1pPr>
          </a:lstStyle>
          <a:p>
            <a:fld id="{3EBD30D2-B7F7-469B-8C39-614977667F20}" type="slidenum">
              <a:rPr lang="en-US" smtClean="0"/>
              <a:pPr/>
              <a:t>‹#›</a:t>
            </a:fld>
            <a:endParaRPr lang="en-US" dirty="0"/>
          </a:p>
        </p:txBody>
      </p:sp>
    </p:spTree>
    <p:extLst>
      <p:ext uri="{BB962C8B-B14F-4D97-AF65-F5344CB8AC3E}">
        <p14:creationId xmlns:p14="http://schemas.microsoft.com/office/powerpoint/2010/main" val="425917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6FF97-B398-4791-A83E-BC30DFF1AE0C}"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27370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920F9F-BCB3-4C7D-802D-B3BC1992CBDB}"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277570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6A675E-6F7A-436E-A72D-A487E1F6EB0A}" type="datetime1">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313335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557676-47BE-4F97-9F72-5527FE4E6801}" type="datetime1">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165872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D71B9-BDF7-44B5-8C51-015F24E0BD1A}" type="datetime1">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18076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E8A14-5AD2-4ACB-B6C9-2BBBAF268840}"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367151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826B1-E57A-4E90-A5DB-10214AC833C8}"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BD30D2-B7F7-469B-8C39-614977667F20}" type="slidenum">
              <a:rPr lang="en-US" smtClean="0"/>
              <a:t>‹#›</a:t>
            </a:fld>
            <a:endParaRPr lang="en-US" dirty="0"/>
          </a:p>
        </p:txBody>
      </p:sp>
    </p:spTree>
    <p:extLst>
      <p:ext uri="{BB962C8B-B14F-4D97-AF65-F5344CB8AC3E}">
        <p14:creationId xmlns:p14="http://schemas.microsoft.com/office/powerpoint/2010/main" val="61571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5448F-C645-4598-8381-51F3A3D52FE5}" type="datetime1">
              <a:rPr lang="en-US" smtClean="0"/>
              <a:t>1/23/2019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30D2-B7F7-469B-8C39-614977667F20}" type="slidenum">
              <a:rPr lang="en-US" smtClean="0"/>
              <a:t>‹#›</a:t>
            </a:fld>
            <a:endParaRPr lang="en-US" dirty="0"/>
          </a:p>
        </p:txBody>
      </p:sp>
    </p:spTree>
    <p:extLst>
      <p:ext uri="{BB962C8B-B14F-4D97-AF65-F5344CB8AC3E}">
        <p14:creationId xmlns:p14="http://schemas.microsoft.com/office/powerpoint/2010/main" val="360948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7.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hart" Target="../charts/chart17.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39799"/>
            <a:ext cx="4399006" cy="3108543"/>
          </a:xfrm>
          <a:prstGeom prst="rect">
            <a:avLst/>
          </a:prstGeom>
          <a:noFill/>
        </p:spPr>
        <p:txBody>
          <a:bodyPr wrap="square" rtlCol="0">
            <a:spAutoFit/>
          </a:bodyPr>
          <a:lstStyle/>
          <a:p>
            <a:pPr algn="ctr"/>
            <a:r>
              <a:rPr lang="en-US" sz="2800" b="1" dirty="0">
                <a:latin typeface="Century Gothic" panose="020B0502020202020204" pitchFamily="34" charset="0"/>
              </a:rPr>
              <a:t>House Social Services Budget Committee</a:t>
            </a:r>
          </a:p>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Agency Overview and Budget Summary</a:t>
            </a:r>
          </a:p>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January 24, 2019</a:t>
            </a:r>
          </a:p>
        </p:txBody>
      </p:sp>
      <p:sp>
        <p:nvSpPr>
          <p:cNvPr id="6" name="TextBox 5">
            <a:extLst>
              <a:ext uri="{FF2B5EF4-FFF2-40B4-BE49-F238E27FC236}">
                <a16:creationId xmlns:a16="http://schemas.microsoft.com/office/drawing/2014/main" id="{3CDDF61C-CCFB-4011-9AD5-71531536428A}"/>
              </a:ext>
            </a:extLst>
          </p:cNvPr>
          <p:cNvSpPr txBox="1"/>
          <p:nvPr/>
        </p:nvSpPr>
        <p:spPr>
          <a:xfrm>
            <a:off x="4936740" y="2484790"/>
            <a:ext cx="6787421" cy="1384995"/>
          </a:xfrm>
          <a:prstGeom prst="rect">
            <a:avLst/>
          </a:prstGeom>
          <a:noFill/>
        </p:spPr>
        <p:txBody>
          <a:bodyPr wrap="square" rtlCol="0">
            <a:spAutoFit/>
          </a:bodyPr>
          <a:lstStyle/>
          <a:p>
            <a:pPr algn="ctr"/>
            <a:r>
              <a:rPr lang="en-US" sz="2800" b="1" dirty="0">
                <a:latin typeface="Century Gothic" panose="020B0502020202020204" pitchFamily="34" charset="0"/>
              </a:rPr>
              <a:t>Laura Howard</a:t>
            </a:r>
          </a:p>
          <a:p>
            <a:pPr algn="ctr"/>
            <a:r>
              <a:rPr lang="en-US" sz="2800" b="1" dirty="0">
                <a:latin typeface="Century Gothic" panose="020B0502020202020204" pitchFamily="34" charset="0"/>
              </a:rPr>
              <a:t>Interim Secretary, Kansas Department for Children and Families</a:t>
            </a:r>
            <a:endParaRPr lang="en-US" sz="2800" dirty="0">
              <a:latin typeface="Century Gothic" panose="020B0502020202020204" pitchFamily="34" charset="0"/>
            </a:endParaRPr>
          </a:p>
        </p:txBody>
      </p:sp>
      <p:sp>
        <p:nvSpPr>
          <p:cNvPr id="7" name="TextBox 6">
            <a:extLst>
              <a:ext uri="{FF2B5EF4-FFF2-40B4-BE49-F238E27FC236}">
                <a16:creationId xmlns:a16="http://schemas.microsoft.com/office/drawing/2014/main" id="{D767BD57-CF4F-40C4-A4D8-A7CD1ED97B6C}"/>
              </a:ext>
            </a:extLst>
          </p:cNvPr>
          <p:cNvSpPr txBox="1"/>
          <p:nvPr/>
        </p:nvSpPr>
        <p:spPr>
          <a:xfrm>
            <a:off x="5626341" y="5917455"/>
            <a:ext cx="6787421" cy="646331"/>
          </a:xfrm>
          <a:prstGeom prst="rect">
            <a:avLst/>
          </a:prstGeom>
          <a:noFill/>
        </p:spPr>
        <p:txBody>
          <a:bodyPr wrap="square" rtlCol="0">
            <a:spAutoFit/>
          </a:bodyPr>
          <a:lstStyle/>
          <a:p>
            <a:pPr algn="ctr"/>
            <a:r>
              <a:rPr lang="en-US" b="1" dirty="0">
                <a:latin typeface="Century Gothic" panose="020B0502020202020204" pitchFamily="34" charset="0"/>
              </a:rPr>
              <a:t>Dan Lewien, Chief Financial Officer</a:t>
            </a:r>
          </a:p>
          <a:p>
            <a:pPr algn="ctr"/>
            <a:r>
              <a:rPr lang="en-US" b="1" dirty="0">
                <a:latin typeface="Century Gothic" panose="020B0502020202020204" pitchFamily="34" charset="0"/>
              </a:rPr>
              <a:t>Rebekah Gaston, Policy Director</a:t>
            </a:r>
          </a:p>
        </p:txBody>
      </p:sp>
      <p:pic>
        <p:nvPicPr>
          <p:cNvPr id="9" name="Picture 8">
            <a:extLst>
              <a:ext uri="{FF2B5EF4-FFF2-40B4-BE49-F238E27FC236}">
                <a16:creationId xmlns:a16="http://schemas.microsoft.com/office/drawing/2014/main" id="{5015B7A8-C706-4BF3-9014-661DA3CEB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37" y="433781"/>
            <a:ext cx="3838804" cy="2412122"/>
          </a:xfrm>
          <a:prstGeom prst="rect">
            <a:avLst/>
          </a:prstGeom>
        </p:spPr>
      </p:pic>
    </p:spTree>
    <p:extLst>
      <p:ext uri="{BB962C8B-B14F-4D97-AF65-F5344CB8AC3E}">
        <p14:creationId xmlns:p14="http://schemas.microsoft.com/office/powerpoint/2010/main" val="35481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FY 2019 Agency Budget</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749425"/>
            <a:ext cx="10515600" cy="4333875"/>
          </a:xfrm>
        </p:spPr>
        <p:txBody>
          <a:bodyPr/>
          <a:lstStyle/>
          <a:p>
            <a:r>
              <a:rPr lang="en-US" sz="3000" dirty="0">
                <a:solidFill>
                  <a:schemeClr val="tx1">
                    <a:lumMod val="75000"/>
                    <a:lumOff val="25000"/>
                  </a:schemeClr>
                </a:solidFill>
                <a:latin typeface="Arial" panose="020B0604020202020204" pitchFamily="34" charset="0"/>
                <a:cs typeface="Arial" panose="020B0604020202020204" pitchFamily="34" charset="0"/>
              </a:rPr>
              <a:t>$685 million budget</a:t>
            </a:r>
          </a:p>
          <a:p>
            <a:r>
              <a:rPr lang="en-US" sz="3000" dirty="0">
                <a:solidFill>
                  <a:schemeClr val="tx1">
                    <a:lumMod val="75000"/>
                    <a:lumOff val="25000"/>
                  </a:schemeClr>
                </a:solidFill>
                <a:latin typeface="Arial" panose="020B0604020202020204" pitchFamily="34" charset="0"/>
                <a:cs typeface="Arial" panose="020B0604020202020204" pitchFamily="34" charset="0"/>
              </a:rPr>
              <a:t>2,592 positions</a:t>
            </a:r>
          </a:p>
          <a:p>
            <a:r>
              <a:rPr lang="en-US" sz="3000" dirty="0">
                <a:solidFill>
                  <a:schemeClr val="tx1">
                    <a:lumMod val="75000"/>
                    <a:lumOff val="25000"/>
                  </a:schemeClr>
                </a:solidFill>
                <a:latin typeface="Arial" panose="020B0604020202020204" pitchFamily="34" charset="0"/>
                <a:cs typeface="Arial" panose="020B0604020202020204" pitchFamily="34" charset="0"/>
              </a:rPr>
              <a:t>Funding sources:</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Federal: $364.0 million</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SGF: $295.9</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other state funds: $24.6</a:t>
            </a:r>
          </a:p>
          <a:p>
            <a:pPr marL="914400" lvl="2" indent="0">
              <a:buNone/>
            </a:pPr>
            <a:r>
              <a:rPr lang="en-US" sz="1600" dirty="0">
                <a:solidFill>
                  <a:schemeClr val="tx1">
                    <a:lumMod val="75000"/>
                    <a:lumOff val="25000"/>
                  </a:schemeClr>
                </a:solidFill>
                <a:latin typeface="Arial" panose="020B0604020202020204" pitchFamily="34" charset="0"/>
                <a:cs typeface="Arial" panose="020B0604020202020204" pitchFamily="34" charset="0"/>
              </a:rPr>
              <a:t>(Fee Funds, Children’s Initiative Funds)</a:t>
            </a:r>
          </a:p>
          <a:p>
            <a:pPr marL="914400" lvl="2" indent="0">
              <a:buNone/>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914400" lvl="2" indent="0">
              <a:buNone/>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914400" lvl="2" indent="0">
              <a:buNone/>
            </a:pPr>
            <a:r>
              <a:rPr lang="en-US" sz="1600" dirty="0">
                <a:solidFill>
                  <a:schemeClr val="tx1">
                    <a:lumMod val="75000"/>
                    <a:lumOff val="25000"/>
                  </a:schemeClr>
                </a:solidFill>
                <a:latin typeface="Arial" panose="020B0604020202020204" pitchFamily="34" charset="0"/>
                <a:cs typeface="Arial" panose="020B0604020202020204" pitchFamily="34" charset="0"/>
              </a:rPr>
              <a:t>SNAP Assistance is not included in the total because it is an off-budget item.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612" y="2104845"/>
            <a:ext cx="4624516" cy="308301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B7B9B156-5601-4F6B-BCB4-336D01135642}"/>
              </a:ext>
            </a:extLst>
          </p:cNvPr>
          <p:cNvSpPr>
            <a:spLocks noGrp="1"/>
          </p:cNvSpPr>
          <p:nvPr>
            <p:ph type="sldNum" sz="quarter" idx="12"/>
          </p:nvPr>
        </p:nvSpPr>
        <p:spPr/>
        <p:txBody>
          <a:bodyPr/>
          <a:lstStyle/>
          <a:p>
            <a:fld id="{3EBD30D2-B7F7-469B-8C39-614977667F20}" type="slidenum">
              <a:rPr lang="en-US" smtClean="0"/>
              <a:t>10</a:t>
            </a:fld>
            <a:endParaRPr lang="en-US" dirty="0"/>
          </a:p>
        </p:txBody>
      </p:sp>
    </p:spTree>
    <p:extLst>
      <p:ext uri="{BB962C8B-B14F-4D97-AF65-F5344CB8AC3E}">
        <p14:creationId xmlns:p14="http://schemas.microsoft.com/office/powerpoint/2010/main" val="319571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FY 2020 Agency Budget</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749425"/>
            <a:ext cx="10515600" cy="4333875"/>
          </a:xfrm>
        </p:spPr>
        <p:txBody>
          <a:bodyPr/>
          <a:lstStyle/>
          <a:p>
            <a:r>
              <a:rPr lang="en-US" sz="3000" dirty="0">
                <a:solidFill>
                  <a:schemeClr val="tx1">
                    <a:lumMod val="75000"/>
                    <a:lumOff val="25000"/>
                  </a:schemeClr>
                </a:solidFill>
                <a:latin typeface="Arial" panose="020B0604020202020204" pitchFamily="34" charset="0"/>
                <a:cs typeface="Arial" panose="020B0604020202020204" pitchFamily="34" charset="0"/>
              </a:rPr>
              <a:t>$743 million budget</a:t>
            </a:r>
          </a:p>
          <a:p>
            <a:r>
              <a:rPr lang="en-US" sz="3000" dirty="0">
                <a:solidFill>
                  <a:schemeClr val="tx1">
                    <a:lumMod val="75000"/>
                    <a:lumOff val="25000"/>
                  </a:schemeClr>
                </a:solidFill>
                <a:latin typeface="Arial" panose="020B0604020202020204" pitchFamily="34" charset="0"/>
                <a:cs typeface="Arial" panose="020B0604020202020204" pitchFamily="34" charset="0"/>
              </a:rPr>
              <a:t>2,618 positions</a:t>
            </a:r>
          </a:p>
          <a:p>
            <a:r>
              <a:rPr lang="en-US" sz="3000" dirty="0">
                <a:solidFill>
                  <a:schemeClr val="tx1">
                    <a:lumMod val="75000"/>
                    <a:lumOff val="25000"/>
                  </a:schemeClr>
                </a:solidFill>
                <a:latin typeface="Arial" panose="020B0604020202020204" pitchFamily="34" charset="0"/>
                <a:cs typeface="Arial" panose="020B0604020202020204" pitchFamily="34" charset="0"/>
              </a:rPr>
              <a:t>Funding sources:</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Federal: $384.8 million</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SGF: $332.2</a:t>
            </a:r>
          </a:p>
          <a:p>
            <a:pPr lvl="1"/>
            <a:r>
              <a:rPr lang="en-US" sz="2800" dirty="0">
                <a:solidFill>
                  <a:schemeClr val="tx1">
                    <a:lumMod val="75000"/>
                    <a:lumOff val="25000"/>
                  </a:schemeClr>
                </a:solidFill>
                <a:latin typeface="Arial" panose="020B0604020202020204" pitchFamily="34" charset="0"/>
                <a:cs typeface="Arial" panose="020B0604020202020204" pitchFamily="34" charset="0"/>
              </a:rPr>
              <a:t>other state funds: $25.8</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612" y="2104845"/>
            <a:ext cx="4624516" cy="308301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EA812A6-28F4-4AB9-9B16-D1845580DD33}"/>
              </a:ext>
            </a:extLst>
          </p:cNvPr>
          <p:cNvSpPr>
            <a:spLocks noGrp="1"/>
          </p:cNvSpPr>
          <p:nvPr>
            <p:ph type="sldNum" sz="quarter" idx="12"/>
          </p:nvPr>
        </p:nvSpPr>
        <p:spPr/>
        <p:txBody>
          <a:bodyPr/>
          <a:lstStyle/>
          <a:p>
            <a:fld id="{3EBD30D2-B7F7-469B-8C39-614977667F20}" type="slidenum">
              <a:rPr lang="en-US" smtClean="0"/>
              <a:t>11</a:t>
            </a:fld>
            <a:endParaRPr lang="en-US" dirty="0"/>
          </a:p>
        </p:txBody>
      </p:sp>
    </p:spTree>
    <p:extLst>
      <p:ext uri="{BB962C8B-B14F-4D97-AF65-F5344CB8AC3E}">
        <p14:creationId xmlns:p14="http://schemas.microsoft.com/office/powerpoint/2010/main" val="126628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5769AE"/>
                </a:solidFill>
                <a:latin typeface="Arial" panose="020B0604020202020204" pitchFamily="34" charset="0"/>
                <a:cs typeface="Arial" panose="020B0604020202020204" pitchFamily="34" charset="0"/>
              </a:rPr>
              <a:t>Additions to the Approved SGF</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749425"/>
            <a:ext cx="10515600" cy="4333875"/>
          </a:xfrm>
        </p:spPr>
        <p:txBody>
          <a:bodyPr>
            <a:normAutofit lnSpcReduction="10000"/>
          </a:bodyPr>
          <a:lstStyle/>
          <a:p>
            <a:pPr marL="0" indent="0">
              <a:buNone/>
            </a:pPr>
            <a:r>
              <a:rPr lang="en-US" sz="3000" dirty="0">
                <a:solidFill>
                  <a:schemeClr val="tx1">
                    <a:lumMod val="75000"/>
                    <a:lumOff val="25000"/>
                  </a:schemeClr>
                </a:solidFill>
                <a:latin typeface="Arial" panose="020B0604020202020204" pitchFamily="34" charset="0"/>
                <a:cs typeface="Arial" panose="020B0604020202020204" pitchFamily="34" charset="0"/>
              </a:rPr>
              <a:t>The Governor’s budget added $2.8 million SGF in FY 2019 and $13.2 million SGF for FY 2020 in addition to the approved SGF in the base budget.  These FY 2019 Supplementals and FY 2020 Enhancements are targeted primarily to improve the child welfare system and coordination of support.</a:t>
            </a: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000" dirty="0">
                <a:solidFill>
                  <a:schemeClr val="tx1">
                    <a:lumMod val="75000"/>
                    <a:lumOff val="25000"/>
                  </a:schemeClr>
                </a:solidFill>
                <a:latin typeface="Arial" panose="020B0604020202020204" pitchFamily="34" charset="0"/>
                <a:cs typeface="Arial" panose="020B0604020202020204" pitchFamily="34" charset="0"/>
              </a:rPr>
              <a:t>In addition, The Fall 2018 Consensus Caseload added $3.7 million SGF in FY 2019 and $36.7 million SGF in FY 2020 to the Foster Care program  </a:t>
            </a:r>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3A73DA1-1ACE-4EC9-BBFC-74BE3396536A}"/>
              </a:ext>
            </a:extLst>
          </p:cNvPr>
          <p:cNvSpPr>
            <a:spLocks noGrp="1"/>
          </p:cNvSpPr>
          <p:nvPr>
            <p:ph type="sldNum" sz="quarter" idx="12"/>
          </p:nvPr>
        </p:nvSpPr>
        <p:spPr/>
        <p:txBody>
          <a:bodyPr/>
          <a:lstStyle/>
          <a:p>
            <a:fld id="{3EBD30D2-B7F7-469B-8C39-614977667F20}" type="slidenum">
              <a:rPr lang="en-US" smtClean="0"/>
              <a:t>12</a:t>
            </a:fld>
            <a:endParaRPr lang="en-US" dirty="0"/>
          </a:p>
        </p:txBody>
      </p:sp>
    </p:spTree>
    <p:extLst>
      <p:ext uri="{BB962C8B-B14F-4D97-AF65-F5344CB8AC3E}">
        <p14:creationId xmlns:p14="http://schemas.microsoft.com/office/powerpoint/2010/main" val="371384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5769AE"/>
                </a:solidFill>
                <a:latin typeface="Arial" panose="020B0604020202020204" pitchFamily="34" charset="0"/>
                <a:cs typeface="Arial" panose="020B0604020202020204" pitchFamily="34" charset="0"/>
              </a:rPr>
              <a:t>Governor’s Supplementals &amp; Enhancements</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481959"/>
            <a:ext cx="10515600" cy="5010916"/>
          </a:xfrm>
        </p:spPr>
        <p:txBody>
          <a:bodyPr>
            <a:normAutofit lnSpcReduction="10000"/>
          </a:bodyPr>
          <a:lstStyle/>
          <a:p>
            <a:r>
              <a:rPr lang="en-US" sz="3000" dirty="0">
                <a:solidFill>
                  <a:schemeClr val="tx1">
                    <a:lumMod val="75000"/>
                    <a:lumOff val="25000"/>
                  </a:schemeClr>
                </a:solidFill>
                <a:latin typeface="Arial" panose="020B0604020202020204" pitchFamily="34" charset="0"/>
                <a:cs typeface="Arial" panose="020B0604020202020204" pitchFamily="34" charset="0"/>
              </a:rPr>
              <a:t>Add Additional Child Welfare Positions</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Positions will be added throughout the state to improve timeliness in the PRC, reduce caseloads for child investigation staff, and reduce caseloads for foster care and adoption workers.</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FY 2019: 26 positions, $831,052 AF, $802,296 SGF</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FY 2020: 26 additional positions to total 52, $3,287,008 AF, $3,173,276 SGF</a:t>
            </a:r>
          </a:p>
          <a:p>
            <a:r>
              <a:rPr lang="en-US" sz="3000" dirty="0">
                <a:solidFill>
                  <a:schemeClr val="tx1">
                    <a:lumMod val="75000"/>
                    <a:lumOff val="25000"/>
                  </a:schemeClr>
                </a:solidFill>
                <a:latin typeface="Arial" panose="020B0604020202020204" pitchFamily="34" charset="0"/>
                <a:cs typeface="Arial" panose="020B0604020202020204" pitchFamily="34" charset="0"/>
              </a:rPr>
              <a:t>Family Preservation Expansion</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Additional Children’s Initiative Funds (CIF) were added to the Family Preservation program to serve additional families that are at risk of having a child removed from the home.  This increases the current program from $10.8 million AF to $12 million</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FY 2020 only: $1,086,705 CIF</a:t>
            </a:r>
          </a:p>
          <a:p>
            <a:pPr marL="457200" lvl="1" indent="0">
              <a:buNone/>
            </a:pPr>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marL="457200" lvl="1" indent="0">
              <a:buNone/>
            </a:pPr>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877203A-6BB5-44A0-8D9E-77FFB7F4F913}"/>
              </a:ext>
            </a:extLst>
          </p:cNvPr>
          <p:cNvSpPr>
            <a:spLocks noGrp="1"/>
          </p:cNvSpPr>
          <p:nvPr>
            <p:ph type="sldNum" sz="quarter" idx="12"/>
          </p:nvPr>
        </p:nvSpPr>
        <p:spPr/>
        <p:txBody>
          <a:bodyPr/>
          <a:lstStyle/>
          <a:p>
            <a:fld id="{3EBD30D2-B7F7-469B-8C39-614977667F20}" type="slidenum">
              <a:rPr lang="en-US" smtClean="0"/>
              <a:t>13</a:t>
            </a:fld>
            <a:endParaRPr lang="en-US" dirty="0"/>
          </a:p>
        </p:txBody>
      </p:sp>
    </p:spTree>
    <p:extLst>
      <p:ext uri="{BB962C8B-B14F-4D97-AF65-F5344CB8AC3E}">
        <p14:creationId xmlns:p14="http://schemas.microsoft.com/office/powerpoint/2010/main" val="397340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5769AE"/>
                </a:solidFill>
                <a:latin typeface="Arial" panose="020B0604020202020204" pitchFamily="34" charset="0"/>
                <a:cs typeface="Arial" panose="020B0604020202020204" pitchFamily="34" charset="0"/>
              </a:rPr>
              <a:t>Governor’s Supplementals &amp; Enhancements</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749425"/>
            <a:ext cx="10515600" cy="4333875"/>
          </a:xfrm>
        </p:spPr>
        <p:txBody>
          <a:bodyPr>
            <a:normAutofit/>
          </a:bodyPr>
          <a:lstStyle/>
          <a:p>
            <a:r>
              <a:rPr lang="en-US" sz="3000" dirty="0">
                <a:solidFill>
                  <a:schemeClr val="tx1">
                    <a:lumMod val="75000"/>
                    <a:lumOff val="25000"/>
                  </a:schemeClr>
                </a:solidFill>
                <a:latin typeface="Arial" panose="020B0604020202020204" pitchFamily="34" charset="0"/>
                <a:cs typeface="Arial" panose="020B0604020202020204" pitchFamily="34" charset="0"/>
              </a:rPr>
              <a:t>Family First Prevention Services Act (FFPSA)</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New federal law allows states to use Title IV-E federal matching funds to provide prevention services to children at risk of entering state custody.  Programs must be evidence based and in the Clearing House. States must restructure residential placements. </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Evidence based prevention programs, $8.8m AF FY20  </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Children at substance abuse treatment, $36k FY19, $73k FY20</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3 Staff, background checks &amp; licensing, $502k FY19, $452k FY20   </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Total FY 2019: $537,518 All Funds,    $452,516 SGF</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Total FY 2020: $9,296,216 All Funds, $6,928,295 SGF</a:t>
            </a:r>
          </a:p>
          <a:p>
            <a:pPr lvl="1"/>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lvl="1"/>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BFD58AD-6598-4F69-8351-828A195F9C2A}"/>
              </a:ext>
            </a:extLst>
          </p:cNvPr>
          <p:cNvSpPr>
            <a:spLocks noGrp="1"/>
          </p:cNvSpPr>
          <p:nvPr>
            <p:ph type="sldNum" sz="quarter" idx="12"/>
          </p:nvPr>
        </p:nvSpPr>
        <p:spPr/>
        <p:txBody>
          <a:bodyPr/>
          <a:lstStyle/>
          <a:p>
            <a:fld id="{3EBD30D2-B7F7-469B-8C39-614977667F20}" type="slidenum">
              <a:rPr lang="en-US" smtClean="0"/>
              <a:t>14</a:t>
            </a:fld>
            <a:endParaRPr lang="en-US" dirty="0"/>
          </a:p>
        </p:txBody>
      </p:sp>
    </p:spTree>
    <p:extLst>
      <p:ext uri="{BB962C8B-B14F-4D97-AF65-F5344CB8AC3E}">
        <p14:creationId xmlns:p14="http://schemas.microsoft.com/office/powerpoint/2010/main" val="394029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5769AE"/>
                </a:solidFill>
                <a:latin typeface="Arial" panose="020B0604020202020204" pitchFamily="34" charset="0"/>
                <a:cs typeface="Arial" panose="020B0604020202020204" pitchFamily="34" charset="0"/>
              </a:rPr>
              <a:t>Governor’s Supplementals  &amp; Enhancements</a:t>
            </a:r>
            <a:br>
              <a:rPr lang="en-US" sz="4000" dirty="0">
                <a:solidFill>
                  <a:srgbClr val="5769AE"/>
                </a:solidFill>
                <a:latin typeface="Arial" panose="020B0604020202020204" pitchFamily="34" charset="0"/>
                <a:cs typeface="Arial" panose="020B0604020202020204" pitchFamily="34" charset="0"/>
              </a:rPr>
            </a:br>
            <a:r>
              <a:rPr lang="en-US" sz="2000" dirty="0">
                <a:solidFill>
                  <a:srgbClr val="5769AE"/>
                </a:solidFill>
                <a:latin typeface="Arial" panose="020B0604020202020204" pitchFamily="34" charset="0"/>
                <a:cs typeface="Arial" panose="020B0604020202020204" pitchFamily="34" charset="0"/>
              </a:rPr>
              <a:t>Continued</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690689"/>
            <a:ext cx="10515600" cy="4538664"/>
          </a:xfrm>
        </p:spPr>
        <p:txBody>
          <a:bodyPr>
            <a:normAutofit/>
          </a:bodyPr>
          <a:lstStyle/>
          <a:p>
            <a:pPr lvl="0"/>
            <a:r>
              <a:rPr lang="en-US" dirty="0">
                <a:solidFill>
                  <a:prstClr val="black">
                    <a:lumMod val="75000"/>
                    <a:lumOff val="25000"/>
                  </a:prstClr>
                </a:solidFill>
                <a:latin typeface="Arial" panose="020B0604020202020204" pitchFamily="34" charset="0"/>
                <a:cs typeface="Arial" panose="020B0604020202020204" pitchFamily="34" charset="0"/>
              </a:rPr>
              <a:t>Kansas Eligibility Enforcement System (KEES) Enhancements</a:t>
            </a:r>
          </a:p>
          <a:p>
            <a:pPr lvl="1"/>
            <a:r>
              <a:rPr lang="en-US" dirty="0">
                <a:solidFill>
                  <a:prstClr val="black">
                    <a:lumMod val="75000"/>
                    <a:lumOff val="25000"/>
                  </a:prstClr>
                </a:solidFill>
                <a:latin typeface="Arial" panose="020B0604020202020204" pitchFamily="34" charset="0"/>
                <a:cs typeface="Arial" panose="020B0604020202020204" pitchFamily="34" charset="0"/>
              </a:rPr>
              <a:t>Funding was added to provide needed improvements to the system that determines eligibility for multiple state programs. </a:t>
            </a:r>
          </a:p>
          <a:p>
            <a:pPr lvl="1"/>
            <a:r>
              <a:rPr lang="en-US" dirty="0">
                <a:solidFill>
                  <a:prstClr val="black">
                    <a:lumMod val="75000"/>
                    <a:lumOff val="25000"/>
                  </a:prstClr>
                </a:solidFill>
                <a:latin typeface="Arial" panose="020B0604020202020204" pitchFamily="34" charset="0"/>
                <a:cs typeface="Arial" panose="020B0604020202020204" pitchFamily="34" charset="0"/>
              </a:rPr>
              <a:t>FY 2019: $3,675,605 All Funds, $1,581,613 SGF</a:t>
            </a:r>
          </a:p>
          <a:p>
            <a:pPr lvl="1"/>
            <a:r>
              <a:rPr lang="en-US" dirty="0">
                <a:solidFill>
                  <a:prstClr val="black">
                    <a:lumMod val="75000"/>
                    <a:lumOff val="25000"/>
                  </a:prstClr>
                </a:solidFill>
                <a:latin typeface="Arial" panose="020B0604020202020204" pitchFamily="34" charset="0"/>
                <a:cs typeface="Arial" panose="020B0604020202020204" pitchFamily="34" charset="0"/>
              </a:rPr>
              <a:t>FY 2020: $7,097,024 All Funds, $3,053,849 SGF</a:t>
            </a:r>
          </a:p>
          <a:p>
            <a:pPr lvl="1"/>
            <a:endParaRPr lang="en-US" sz="3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3000" dirty="0">
                <a:solidFill>
                  <a:schemeClr val="tx1">
                    <a:lumMod val="75000"/>
                    <a:lumOff val="25000"/>
                  </a:schemeClr>
                </a:solidFill>
                <a:latin typeface="Arial" panose="020B0604020202020204" pitchFamily="34" charset="0"/>
                <a:cs typeface="Arial" panose="020B0604020202020204" pitchFamily="34" charset="0"/>
              </a:rPr>
              <a:t>Total Supplementals and Enhancements:</a:t>
            </a:r>
          </a:p>
          <a:p>
            <a:pPr marL="0" indent="0">
              <a:buNone/>
            </a:pPr>
            <a:r>
              <a:rPr lang="en-US" sz="3000" dirty="0">
                <a:solidFill>
                  <a:schemeClr val="tx1">
                    <a:lumMod val="75000"/>
                    <a:lumOff val="25000"/>
                  </a:schemeClr>
                </a:solidFill>
                <a:latin typeface="Arial" panose="020B0604020202020204" pitchFamily="34" charset="0"/>
                <a:cs typeface="Arial" panose="020B0604020202020204" pitchFamily="34" charset="0"/>
              </a:rPr>
              <a:t>FY 2019      $5,044,175 All Funds,  $2,836,425 SGF</a:t>
            </a:r>
          </a:p>
          <a:p>
            <a:pPr marL="0" indent="0">
              <a:buNone/>
            </a:pPr>
            <a:r>
              <a:rPr lang="en-US" sz="3000" dirty="0">
                <a:solidFill>
                  <a:schemeClr val="tx1">
                    <a:lumMod val="75000"/>
                    <a:lumOff val="25000"/>
                  </a:schemeClr>
                </a:solidFill>
                <a:latin typeface="Arial" panose="020B0604020202020204" pitchFamily="34" charset="0"/>
                <a:cs typeface="Arial" panose="020B0604020202020204" pitchFamily="34" charset="0"/>
              </a:rPr>
              <a:t>FY 2020	$20,766,953 All Funds, $13,155,420 SGF</a:t>
            </a: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F1B997-49BB-4A95-B656-34B47CEA9CA9}"/>
              </a:ext>
            </a:extLst>
          </p:cNvPr>
          <p:cNvSpPr>
            <a:spLocks noGrp="1"/>
          </p:cNvSpPr>
          <p:nvPr>
            <p:ph type="sldNum" sz="quarter" idx="12"/>
          </p:nvPr>
        </p:nvSpPr>
        <p:spPr/>
        <p:txBody>
          <a:bodyPr/>
          <a:lstStyle/>
          <a:p>
            <a:fld id="{3EBD30D2-B7F7-469B-8C39-614977667F20}" type="slidenum">
              <a:rPr lang="en-US" smtClean="0"/>
              <a:t>15</a:t>
            </a:fld>
            <a:endParaRPr lang="en-US" dirty="0"/>
          </a:p>
        </p:txBody>
      </p:sp>
    </p:spTree>
    <p:extLst>
      <p:ext uri="{BB962C8B-B14F-4D97-AF65-F5344CB8AC3E}">
        <p14:creationId xmlns:p14="http://schemas.microsoft.com/office/powerpoint/2010/main" val="48453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08" y="1"/>
            <a:ext cx="11251785" cy="882143"/>
          </a:xfrm>
        </p:spPr>
        <p:txBody>
          <a:bodyPr>
            <a:normAutofit fontScale="90000"/>
          </a:bodyPr>
          <a:lstStyle/>
          <a:p>
            <a:r>
              <a:rPr lang="en-US" dirty="0">
                <a:solidFill>
                  <a:srgbClr val="5769AE"/>
                </a:solidFill>
                <a:latin typeface="Arial" panose="020B0604020202020204" pitchFamily="34" charset="0"/>
                <a:cs typeface="Arial" panose="020B0604020202020204" pitchFamily="34" charset="0"/>
              </a:rPr>
              <a:t>FY 2020 DCF AF Expenditures by Program </a:t>
            </a:r>
            <a:r>
              <a:rPr lang="en-US" sz="1400" b="1" dirty="0">
                <a:solidFill>
                  <a:srgbClr val="5769AE"/>
                </a:solidFill>
                <a:latin typeface="Arial" panose="020B0604020202020204" pitchFamily="34" charset="0"/>
                <a:cs typeface="Arial" panose="020B0604020202020204" pitchFamily="34" charset="0"/>
              </a:rPr>
              <a:t>(millions)</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851355946"/>
              </p:ext>
            </p:extLst>
          </p:nvPr>
        </p:nvGraphicFramePr>
        <p:xfrm>
          <a:off x="2690812" y="1579823"/>
          <a:ext cx="6810375" cy="464820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020291" y="6345382"/>
            <a:ext cx="66086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Total budget = $742.9 million</a:t>
            </a:r>
          </a:p>
        </p:txBody>
      </p:sp>
      <p:graphicFrame>
        <p:nvGraphicFramePr>
          <p:cNvPr id="9" name="Chart 8"/>
          <p:cNvGraphicFramePr>
            <a:graphicFrameLocks/>
          </p:cNvGraphicFramePr>
          <p:nvPr>
            <p:extLst>
              <p:ext uri="{D42A27DB-BD31-4B8C-83A1-F6EECF244321}">
                <p14:modId xmlns:p14="http://schemas.microsoft.com/office/powerpoint/2010/main" val="1062453965"/>
              </p:ext>
            </p:extLst>
          </p:nvPr>
        </p:nvGraphicFramePr>
        <p:xfrm>
          <a:off x="1610590" y="775505"/>
          <a:ext cx="8586705" cy="545252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a:extLst>
              <a:ext uri="{FF2B5EF4-FFF2-40B4-BE49-F238E27FC236}">
                <a16:creationId xmlns:a16="http://schemas.microsoft.com/office/drawing/2014/main" id="{CE830A88-BD92-45E1-A87A-8267CD71DB30}"/>
              </a:ext>
            </a:extLst>
          </p:cNvPr>
          <p:cNvSpPr>
            <a:spLocks noGrp="1"/>
          </p:cNvSpPr>
          <p:nvPr>
            <p:ph type="sldNum" sz="quarter" idx="12"/>
          </p:nvPr>
        </p:nvSpPr>
        <p:spPr/>
        <p:txBody>
          <a:bodyPr/>
          <a:lstStyle/>
          <a:p>
            <a:fld id="{3EBD30D2-B7F7-469B-8C39-614977667F20}" type="slidenum">
              <a:rPr lang="en-US" smtClean="0"/>
              <a:t>16</a:t>
            </a:fld>
            <a:endParaRPr lang="en-US" dirty="0"/>
          </a:p>
        </p:txBody>
      </p:sp>
    </p:spTree>
    <p:extLst>
      <p:ext uri="{BB962C8B-B14F-4D97-AF65-F5344CB8AC3E}">
        <p14:creationId xmlns:p14="http://schemas.microsoft.com/office/powerpoint/2010/main" val="247202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6660"/>
          </a:xfrm>
        </p:spPr>
        <p:txBody>
          <a:bodyPr/>
          <a:lstStyle/>
          <a:p>
            <a:r>
              <a:rPr lang="en-US" dirty="0">
                <a:solidFill>
                  <a:srgbClr val="5769AE"/>
                </a:solidFill>
                <a:latin typeface="Arial" panose="020B0604020202020204" pitchFamily="34" charset="0"/>
                <a:cs typeface="Arial" panose="020B0604020202020204" pitchFamily="34" charset="0"/>
              </a:rPr>
              <a:t>FY 2020 DCF SGF by Program </a:t>
            </a:r>
            <a:r>
              <a:rPr lang="en-US" sz="1400" b="1" dirty="0">
                <a:solidFill>
                  <a:srgbClr val="5769AE"/>
                </a:solidFill>
                <a:latin typeface="Arial" panose="020B0604020202020204" pitchFamily="34" charset="0"/>
                <a:cs typeface="Arial" panose="020B0604020202020204" pitchFamily="34" charset="0"/>
              </a:rPr>
              <a:t>(millions)</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162012151"/>
              </p:ext>
            </p:extLst>
          </p:nvPr>
        </p:nvGraphicFramePr>
        <p:xfrm>
          <a:off x="2723139" y="1486824"/>
          <a:ext cx="6810375" cy="4648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298856314"/>
              </p:ext>
            </p:extLst>
          </p:nvPr>
        </p:nvGraphicFramePr>
        <p:xfrm>
          <a:off x="785811" y="1265993"/>
          <a:ext cx="8715375" cy="439102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144982" y="6331081"/>
            <a:ext cx="681643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Total SGF = $332.2 million</a:t>
            </a:r>
          </a:p>
        </p:txBody>
      </p:sp>
      <p:graphicFrame>
        <p:nvGraphicFramePr>
          <p:cNvPr id="10" name="Chart 9"/>
          <p:cNvGraphicFramePr>
            <a:graphicFrameLocks/>
          </p:cNvGraphicFramePr>
          <p:nvPr>
            <p:extLst>
              <p:ext uri="{D42A27DB-BD31-4B8C-83A1-F6EECF244321}">
                <p14:modId xmlns:p14="http://schemas.microsoft.com/office/powerpoint/2010/main" val="1636374542"/>
              </p:ext>
            </p:extLst>
          </p:nvPr>
        </p:nvGraphicFramePr>
        <p:xfrm>
          <a:off x="1739899" y="926839"/>
          <a:ext cx="9892657" cy="5404242"/>
        </p:xfrm>
        <a:graphic>
          <a:graphicData uri="http://schemas.openxmlformats.org/drawingml/2006/chart">
            <c:chart xmlns:c="http://schemas.openxmlformats.org/drawingml/2006/chart" xmlns:r="http://schemas.openxmlformats.org/officeDocument/2006/relationships" r:id="rId6"/>
          </a:graphicData>
        </a:graphic>
      </p:graphicFrame>
      <p:sp>
        <p:nvSpPr>
          <p:cNvPr id="7" name="Slide Number Placeholder 6">
            <a:extLst>
              <a:ext uri="{FF2B5EF4-FFF2-40B4-BE49-F238E27FC236}">
                <a16:creationId xmlns:a16="http://schemas.microsoft.com/office/drawing/2014/main" id="{39190A6A-63A5-45CD-AFF5-3F705CC766A6}"/>
              </a:ext>
            </a:extLst>
          </p:cNvPr>
          <p:cNvSpPr>
            <a:spLocks noGrp="1"/>
          </p:cNvSpPr>
          <p:nvPr>
            <p:ph type="sldNum" sz="quarter" idx="12"/>
          </p:nvPr>
        </p:nvSpPr>
        <p:spPr/>
        <p:txBody>
          <a:bodyPr/>
          <a:lstStyle/>
          <a:p>
            <a:fld id="{3EBD30D2-B7F7-469B-8C39-614977667F20}" type="slidenum">
              <a:rPr lang="en-US" smtClean="0"/>
              <a:t>17</a:t>
            </a:fld>
            <a:endParaRPr lang="en-US" dirty="0"/>
          </a:p>
        </p:txBody>
      </p:sp>
    </p:spTree>
    <p:extLst>
      <p:ext uri="{BB962C8B-B14F-4D97-AF65-F5344CB8AC3E}">
        <p14:creationId xmlns:p14="http://schemas.microsoft.com/office/powerpoint/2010/main" val="133309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DF13-B15B-4588-A869-022D1F1B3051}"/>
              </a:ext>
            </a:extLst>
          </p:cNvPr>
          <p:cNvSpPr>
            <a:spLocks noGrp="1"/>
          </p:cNvSpPr>
          <p:nvPr>
            <p:ph type="title"/>
          </p:nvPr>
        </p:nvSpPr>
        <p:spPr>
          <a:xfrm>
            <a:off x="838200" y="365125"/>
            <a:ext cx="10515600" cy="780769"/>
          </a:xfrm>
        </p:spPr>
        <p:txBody>
          <a:bodyPr>
            <a:normAutofit fontScale="90000"/>
          </a:bodyPr>
          <a:lstStyle/>
          <a:p>
            <a:r>
              <a:rPr lang="en-US" dirty="0">
                <a:solidFill>
                  <a:srgbClr val="5769AE"/>
                </a:solidFill>
                <a:latin typeface="Arial" panose="020B0604020202020204" pitchFamily="34" charset="0"/>
                <a:cs typeface="Arial" panose="020B0604020202020204" pitchFamily="34" charset="0"/>
              </a:rPr>
              <a:t>FY 2020 DCF All Funds Expense by Type </a:t>
            </a:r>
            <a:r>
              <a:rPr lang="en-US" sz="1600" b="1" dirty="0">
                <a:solidFill>
                  <a:srgbClr val="5769AE"/>
                </a:solidFill>
                <a:latin typeface="Arial" panose="020B0604020202020204" pitchFamily="34" charset="0"/>
                <a:cs typeface="Arial" panose="020B0604020202020204" pitchFamily="34" charset="0"/>
              </a:rPr>
              <a:t>(millions)</a:t>
            </a:r>
            <a:endParaRPr lang="en-US" sz="1600" b="1" dirty="0"/>
          </a:p>
        </p:txBody>
      </p:sp>
      <p:graphicFrame>
        <p:nvGraphicFramePr>
          <p:cNvPr id="7" name="Content Placeholder 6">
            <a:extLst>
              <a:ext uri="{FF2B5EF4-FFF2-40B4-BE49-F238E27FC236}">
                <a16:creationId xmlns:a16="http://schemas.microsoft.com/office/drawing/2014/main" id="{EFF49C88-BC86-4C2B-9DBE-D83A818E33F2}"/>
              </a:ext>
            </a:extLst>
          </p:cNvPr>
          <p:cNvGraphicFramePr>
            <a:graphicFrameLocks noGrp="1"/>
          </p:cNvGraphicFramePr>
          <p:nvPr>
            <p:ph idx="1"/>
            <p:extLst>
              <p:ext uri="{D42A27DB-BD31-4B8C-83A1-F6EECF244321}">
                <p14:modId xmlns:p14="http://schemas.microsoft.com/office/powerpoint/2010/main" val="542446982"/>
              </p:ext>
            </p:extLst>
          </p:nvPr>
        </p:nvGraphicFramePr>
        <p:xfrm>
          <a:off x="300942" y="1146175"/>
          <a:ext cx="11052858" cy="551434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229029A-0254-435A-BD11-37371B0C2743}"/>
              </a:ext>
            </a:extLst>
          </p:cNvPr>
          <p:cNvSpPr>
            <a:spLocks noGrp="1"/>
          </p:cNvSpPr>
          <p:nvPr>
            <p:ph type="sldNum" sz="quarter" idx="12"/>
          </p:nvPr>
        </p:nvSpPr>
        <p:spPr/>
        <p:txBody>
          <a:bodyPr/>
          <a:lstStyle/>
          <a:p>
            <a:fld id="{3EBD30D2-B7F7-469B-8C39-614977667F20}" type="slidenum">
              <a:rPr lang="en-US" smtClean="0"/>
              <a:t>18</a:t>
            </a:fld>
            <a:endParaRPr lang="en-US" dirty="0"/>
          </a:p>
        </p:txBody>
      </p:sp>
      <p:graphicFrame>
        <p:nvGraphicFramePr>
          <p:cNvPr id="10" name="Table 9">
            <a:extLst>
              <a:ext uri="{FF2B5EF4-FFF2-40B4-BE49-F238E27FC236}">
                <a16:creationId xmlns:a16="http://schemas.microsoft.com/office/drawing/2014/main" id="{1966C8CB-1842-4241-9607-FD89530C1B4C}"/>
              </a:ext>
            </a:extLst>
          </p:cNvPr>
          <p:cNvGraphicFramePr>
            <a:graphicFrameLocks noGrp="1"/>
          </p:cNvGraphicFramePr>
          <p:nvPr>
            <p:extLst>
              <p:ext uri="{D42A27DB-BD31-4B8C-83A1-F6EECF244321}">
                <p14:modId xmlns:p14="http://schemas.microsoft.com/office/powerpoint/2010/main" val="770251560"/>
              </p:ext>
            </p:extLst>
          </p:nvPr>
        </p:nvGraphicFramePr>
        <p:xfrm>
          <a:off x="8520032" y="1308152"/>
          <a:ext cx="2629301" cy="2284095"/>
        </p:xfrm>
        <a:graphic>
          <a:graphicData uri="http://schemas.openxmlformats.org/drawingml/2006/table">
            <a:tbl>
              <a:tblPr/>
              <a:tblGrid>
                <a:gridCol w="1948025">
                  <a:extLst>
                    <a:ext uri="{9D8B030D-6E8A-4147-A177-3AD203B41FA5}">
                      <a16:colId xmlns:a16="http://schemas.microsoft.com/office/drawing/2014/main" val="1497247862"/>
                    </a:ext>
                  </a:extLst>
                </a:gridCol>
                <a:gridCol w="681276">
                  <a:extLst>
                    <a:ext uri="{9D8B030D-6E8A-4147-A177-3AD203B41FA5}">
                      <a16:colId xmlns:a16="http://schemas.microsoft.com/office/drawing/2014/main" val="518020026"/>
                    </a:ext>
                  </a:extLst>
                </a:gridCol>
              </a:tblGrid>
              <a:tr h="190500">
                <a:tc>
                  <a:txBody>
                    <a:bodyPr/>
                    <a:lstStyle/>
                    <a:p>
                      <a:pPr algn="l" fontAlgn="b"/>
                      <a:r>
                        <a:rPr lang="en-US" sz="1300" b="1" i="0" u="none" strike="noStrike" dirty="0">
                          <a:solidFill>
                            <a:srgbClr val="000000"/>
                          </a:solidFill>
                          <a:effectLst/>
                          <a:latin typeface="Calibri" panose="020F0502020204030204" pitchFamily="34" charset="0"/>
                        </a:rPr>
                        <a:t>Salaries</a:t>
                      </a:r>
                    </a:p>
                  </a:txBody>
                  <a:tcPr marL="9525" marR="9525" marT="9525"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64175891"/>
                  </a:ext>
                </a:extLst>
              </a:tr>
              <a:tr h="190500">
                <a:tc>
                  <a:txBody>
                    <a:bodyPr/>
                    <a:lstStyle/>
                    <a:p>
                      <a:pPr algn="l" fontAlgn="b"/>
                      <a:r>
                        <a:rPr lang="en-US" sz="1300" b="0" i="0" u="none" strike="noStrike" dirty="0">
                          <a:solidFill>
                            <a:srgbClr val="000000"/>
                          </a:solidFill>
                          <a:effectLst/>
                          <a:latin typeface="Calibri" panose="020F0502020204030204" pitchFamily="34" charset="0"/>
                        </a:rPr>
                        <a:t>Regions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$93.3 </a:t>
                      </a:r>
                    </a:p>
                  </a:txBody>
                  <a:tcPr marL="9525" marR="9525" marT="9525" marB="0" anchor="b">
                    <a:lnL>
                      <a:noFill/>
                    </a:lnL>
                    <a:lnR>
                      <a:noFill/>
                    </a:lnR>
                    <a:lnT>
                      <a:noFill/>
                    </a:lnT>
                    <a:lnB>
                      <a:noFill/>
                    </a:lnB>
                  </a:tcPr>
                </a:tc>
                <a:extLst>
                  <a:ext uri="{0D108BD9-81ED-4DB2-BD59-A6C34878D82A}">
                    <a16:rowId xmlns:a16="http://schemas.microsoft.com/office/drawing/2014/main" val="1490479819"/>
                  </a:ext>
                </a:extLst>
              </a:tr>
              <a:tr h="190500">
                <a:tc>
                  <a:txBody>
                    <a:bodyPr/>
                    <a:lstStyle/>
                    <a:p>
                      <a:pPr algn="l" fontAlgn="b"/>
                      <a:r>
                        <a:rPr lang="en-US" sz="1300" b="0" i="0" u="none" strike="noStrike" dirty="0">
                          <a:solidFill>
                            <a:srgbClr val="000000"/>
                          </a:solidFill>
                          <a:effectLst/>
                          <a:latin typeface="Calibri" panose="020F0502020204030204" pitchFamily="34" charset="0"/>
                        </a:rPr>
                        <a:t>Administration</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$8.5 </a:t>
                      </a:r>
                    </a:p>
                  </a:txBody>
                  <a:tcPr marL="9525" marR="9525" marT="9525" marB="0" anchor="b">
                    <a:lnL>
                      <a:noFill/>
                    </a:lnL>
                    <a:lnR>
                      <a:noFill/>
                    </a:lnR>
                    <a:lnT>
                      <a:noFill/>
                    </a:lnT>
                    <a:lnB>
                      <a:noFill/>
                    </a:lnB>
                  </a:tcPr>
                </a:tc>
                <a:extLst>
                  <a:ext uri="{0D108BD9-81ED-4DB2-BD59-A6C34878D82A}">
                    <a16:rowId xmlns:a16="http://schemas.microsoft.com/office/drawing/2014/main" val="1310655916"/>
                  </a:ext>
                </a:extLst>
              </a:tr>
              <a:tr h="190500">
                <a:tc>
                  <a:txBody>
                    <a:bodyPr/>
                    <a:lstStyle/>
                    <a:p>
                      <a:pPr algn="l" fontAlgn="b"/>
                      <a:r>
                        <a:rPr lang="en-US" sz="1300" b="0" i="0" u="none" strike="noStrike" dirty="0">
                          <a:solidFill>
                            <a:srgbClr val="000000"/>
                          </a:solidFill>
                          <a:effectLst/>
                          <a:latin typeface="Calibri" panose="020F0502020204030204" pitchFamily="34" charset="0"/>
                        </a:rPr>
                        <a:t>Prevention and Protection</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$7.6 </a:t>
                      </a:r>
                    </a:p>
                  </a:txBody>
                  <a:tcPr marL="9525" marR="9525" marT="9525" marB="0" anchor="b">
                    <a:lnL>
                      <a:noFill/>
                    </a:lnL>
                    <a:lnR>
                      <a:noFill/>
                    </a:lnR>
                    <a:lnT>
                      <a:noFill/>
                    </a:lnT>
                    <a:lnB>
                      <a:noFill/>
                    </a:lnB>
                  </a:tcPr>
                </a:tc>
                <a:extLst>
                  <a:ext uri="{0D108BD9-81ED-4DB2-BD59-A6C34878D82A}">
                    <a16:rowId xmlns:a16="http://schemas.microsoft.com/office/drawing/2014/main" val="4152975290"/>
                  </a:ext>
                </a:extLst>
              </a:tr>
              <a:tr h="190500">
                <a:tc>
                  <a:txBody>
                    <a:bodyPr/>
                    <a:lstStyle/>
                    <a:p>
                      <a:pPr algn="l" fontAlgn="b"/>
                      <a:r>
                        <a:rPr lang="en-US" sz="1300" b="0" i="0" u="none" strike="noStrike" dirty="0">
                          <a:solidFill>
                            <a:srgbClr val="000000"/>
                          </a:solidFill>
                          <a:effectLst/>
                          <a:latin typeface="Calibri" panose="020F0502020204030204" pitchFamily="34" charset="0"/>
                        </a:rPr>
                        <a:t>Economic and Employment</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$7.4 </a:t>
                      </a:r>
                    </a:p>
                  </a:txBody>
                  <a:tcPr marL="9525" marR="9525" marT="9525" marB="0" anchor="b">
                    <a:lnL>
                      <a:noFill/>
                    </a:lnL>
                    <a:lnR>
                      <a:noFill/>
                    </a:lnR>
                    <a:lnT>
                      <a:noFill/>
                    </a:lnT>
                    <a:lnB>
                      <a:noFill/>
                    </a:lnB>
                  </a:tcPr>
                </a:tc>
                <a:extLst>
                  <a:ext uri="{0D108BD9-81ED-4DB2-BD59-A6C34878D82A}">
                    <a16:rowId xmlns:a16="http://schemas.microsoft.com/office/drawing/2014/main" val="2450300098"/>
                  </a:ext>
                </a:extLst>
              </a:tr>
              <a:tr h="190500">
                <a:tc>
                  <a:txBody>
                    <a:bodyPr/>
                    <a:lstStyle/>
                    <a:p>
                      <a:pPr algn="l" fontAlgn="b"/>
                      <a:r>
                        <a:rPr lang="en-US" sz="1300" b="0" i="0" u="none" strike="noStrike" dirty="0">
                          <a:solidFill>
                            <a:srgbClr val="000000"/>
                          </a:solidFill>
                          <a:effectLst/>
                          <a:latin typeface="Calibri" panose="020F0502020204030204" pitchFamily="34" charset="0"/>
                        </a:rPr>
                        <a:t>Information Technology</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$7.4 </a:t>
                      </a:r>
                    </a:p>
                  </a:txBody>
                  <a:tcPr marL="9525" marR="9525" marT="9525" marB="0" anchor="b">
                    <a:lnL>
                      <a:noFill/>
                    </a:lnL>
                    <a:lnR>
                      <a:noFill/>
                    </a:lnR>
                    <a:lnT>
                      <a:noFill/>
                    </a:lnT>
                    <a:lnB>
                      <a:noFill/>
                    </a:lnB>
                  </a:tcPr>
                </a:tc>
                <a:extLst>
                  <a:ext uri="{0D108BD9-81ED-4DB2-BD59-A6C34878D82A}">
                    <a16:rowId xmlns:a16="http://schemas.microsoft.com/office/drawing/2014/main" val="236286334"/>
                  </a:ext>
                </a:extLst>
              </a:tr>
              <a:tr h="190500">
                <a:tc>
                  <a:txBody>
                    <a:bodyPr/>
                    <a:lstStyle/>
                    <a:p>
                      <a:pPr algn="l" fontAlgn="b"/>
                      <a:r>
                        <a:rPr lang="en-US" sz="1300" b="0" i="0" u="none" strike="noStrike" dirty="0">
                          <a:solidFill>
                            <a:srgbClr val="000000"/>
                          </a:solidFill>
                          <a:effectLst/>
                          <a:latin typeface="Calibri" panose="020F0502020204030204" pitchFamily="34" charset="0"/>
                        </a:rPr>
                        <a:t>Rehabilitation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$6.9 </a:t>
                      </a:r>
                    </a:p>
                  </a:txBody>
                  <a:tcPr marL="9525" marR="9525" marT="9525" marB="0" anchor="b">
                    <a:lnL>
                      <a:noFill/>
                    </a:lnL>
                    <a:lnR>
                      <a:noFill/>
                    </a:lnR>
                    <a:lnT>
                      <a:noFill/>
                    </a:lnT>
                    <a:lnB>
                      <a:noFill/>
                    </a:lnB>
                  </a:tcPr>
                </a:tc>
                <a:extLst>
                  <a:ext uri="{0D108BD9-81ED-4DB2-BD59-A6C34878D82A}">
                    <a16:rowId xmlns:a16="http://schemas.microsoft.com/office/drawing/2014/main" val="3018748678"/>
                  </a:ext>
                </a:extLst>
              </a:tr>
              <a:tr h="190500">
                <a:tc>
                  <a:txBody>
                    <a:bodyPr/>
                    <a:lstStyle/>
                    <a:p>
                      <a:pPr algn="l" fontAlgn="b"/>
                      <a:r>
                        <a:rPr lang="en-US" sz="1300" b="0" i="0" u="none" strike="noStrike" dirty="0">
                          <a:solidFill>
                            <a:srgbClr val="000000"/>
                          </a:solidFill>
                          <a:effectLst/>
                          <a:latin typeface="Calibri" panose="020F0502020204030204" pitchFamily="34" charset="0"/>
                        </a:rPr>
                        <a:t>Child Support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$2.2 </a:t>
                      </a:r>
                    </a:p>
                  </a:txBody>
                  <a:tcPr marL="9525" marR="9525" marT="9525" marB="0" anchor="b">
                    <a:lnL>
                      <a:noFill/>
                    </a:lnL>
                    <a:lnR>
                      <a:noFill/>
                    </a:lnR>
                    <a:lnT>
                      <a:noFill/>
                    </a:lnT>
                    <a:lnB>
                      <a:noFill/>
                    </a:lnB>
                  </a:tcPr>
                </a:tc>
                <a:extLst>
                  <a:ext uri="{0D108BD9-81ED-4DB2-BD59-A6C34878D82A}">
                    <a16:rowId xmlns:a16="http://schemas.microsoft.com/office/drawing/2014/main" val="460196130"/>
                  </a:ext>
                </a:extLst>
              </a:tr>
              <a:tr h="190500">
                <a:tc>
                  <a:txBody>
                    <a:bodyPr/>
                    <a:lstStyle/>
                    <a:p>
                      <a:pPr algn="l" fontAlgn="b"/>
                      <a:r>
                        <a:rPr lang="en-US" sz="1300" b="0" i="0" u="none" strike="noStrike" dirty="0">
                          <a:solidFill>
                            <a:srgbClr val="000000"/>
                          </a:solidFill>
                          <a:effectLst/>
                          <a:latin typeface="Calibri" panose="020F0502020204030204" pitchFamily="34" charset="0"/>
                        </a:rPr>
                        <a:t>Licensing</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$2.1 </a:t>
                      </a:r>
                    </a:p>
                  </a:txBody>
                  <a:tcPr marL="9525" marR="9525" marT="9525" marB="0" anchor="b">
                    <a:lnL>
                      <a:noFill/>
                    </a:lnL>
                    <a:lnR>
                      <a:noFill/>
                    </a:lnR>
                    <a:lnT>
                      <a:noFill/>
                    </a:lnT>
                    <a:lnB>
                      <a:noFill/>
                    </a:lnB>
                  </a:tcPr>
                </a:tc>
                <a:extLst>
                  <a:ext uri="{0D108BD9-81ED-4DB2-BD59-A6C34878D82A}">
                    <a16:rowId xmlns:a16="http://schemas.microsoft.com/office/drawing/2014/main" val="1770516555"/>
                  </a:ext>
                </a:extLst>
              </a:tr>
              <a:tr h="190500">
                <a:tc>
                  <a:txBody>
                    <a:bodyPr/>
                    <a:lstStyle/>
                    <a:p>
                      <a:pPr algn="l" fontAlgn="b"/>
                      <a:r>
                        <a:rPr lang="en-US" sz="1300" b="0" i="0" u="none" strike="noStrike" dirty="0">
                          <a:solidFill>
                            <a:srgbClr val="000000"/>
                          </a:solidFill>
                          <a:effectLst/>
                          <a:latin typeface="Calibri" panose="020F0502020204030204" pitchFamily="34" charset="0"/>
                        </a:rPr>
                        <a:t>Other</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$0.7 </a:t>
                      </a:r>
                    </a:p>
                  </a:txBody>
                  <a:tcPr marL="9525" marR="9525" marT="9525" marB="0" anchor="b">
                    <a:lnL>
                      <a:noFill/>
                    </a:lnL>
                    <a:lnR>
                      <a:noFill/>
                    </a:lnR>
                    <a:lnT>
                      <a:noFill/>
                    </a:lnT>
                    <a:lnB>
                      <a:noFill/>
                    </a:lnB>
                  </a:tcPr>
                </a:tc>
                <a:extLst>
                  <a:ext uri="{0D108BD9-81ED-4DB2-BD59-A6C34878D82A}">
                    <a16:rowId xmlns:a16="http://schemas.microsoft.com/office/drawing/2014/main" val="1054604529"/>
                  </a:ext>
                </a:extLst>
              </a:tr>
              <a:tr h="190500">
                <a:tc>
                  <a:txBody>
                    <a:bodyPr/>
                    <a:lstStyle/>
                    <a:p>
                      <a:pPr algn="l" fontAlgn="b"/>
                      <a:r>
                        <a:rPr lang="en-US" sz="13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$136.0 </a:t>
                      </a:r>
                    </a:p>
                  </a:txBody>
                  <a:tcPr marL="9525" marR="9525" marT="9525" marB="0" anchor="b">
                    <a:lnL>
                      <a:noFill/>
                    </a:lnL>
                    <a:lnR>
                      <a:noFill/>
                    </a:lnR>
                    <a:lnT>
                      <a:noFill/>
                    </a:lnT>
                    <a:lnB>
                      <a:noFill/>
                    </a:lnB>
                  </a:tcPr>
                </a:tc>
                <a:extLst>
                  <a:ext uri="{0D108BD9-81ED-4DB2-BD59-A6C34878D82A}">
                    <a16:rowId xmlns:a16="http://schemas.microsoft.com/office/drawing/2014/main" val="298162790"/>
                  </a:ext>
                </a:extLst>
              </a:tr>
            </a:tbl>
          </a:graphicData>
        </a:graphic>
      </p:graphicFrame>
      <p:graphicFrame>
        <p:nvGraphicFramePr>
          <p:cNvPr id="11" name="Table 10">
            <a:extLst>
              <a:ext uri="{FF2B5EF4-FFF2-40B4-BE49-F238E27FC236}">
                <a16:creationId xmlns:a16="http://schemas.microsoft.com/office/drawing/2014/main" id="{40F33D2B-2BD3-4712-8E22-16199B4BE2CC}"/>
              </a:ext>
            </a:extLst>
          </p:cNvPr>
          <p:cNvGraphicFramePr>
            <a:graphicFrameLocks noGrp="1"/>
          </p:cNvGraphicFramePr>
          <p:nvPr>
            <p:extLst>
              <p:ext uri="{D42A27DB-BD31-4B8C-83A1-F6EECF244321}">
                <p14:modId xmlns:p14="http://schemas.microsoft.com/office/powerpoint/2010/main" val="1726614393"/>
              </p:ext>
            </p:extLst>
          </p:nvPr>
        </p:nvGraphicFramePr>
        <p:xfrm>
          <a:off x="8520032" y="4072114"/>
          <a:ext cx="2629301" cy="2284095"/>
        </p:xfrm>
        <a:graphic>
          <a:graphicData uri="http://schemas.openxmlformats.org/drawingml/2006/table">
            <a:tbl>
              <a:tblPr/>
              <a:tblGrid>
                <a:gridCol w="1957990">
                  <a:extLst>
                    <a:ext uri="{9D8B030D-6E8A-4147-A177-3AD203B41FA5}">
                      <a16:colId xmlns:a16="http://schemas.microsoft.com/office/drawing/2014/main" val="1209608648"/>
                    </a:ext>
                  </a:extLst>
                </a:gridCol>
                <a:gridCol w="671311">
                  <a:extLst>
                    <a:ext uri="{9D8B030D-6E8A-4147-A177-3AD203B41FA5}">
                      <a16:colId xmlns:a16="http://schemas.microsoft.com/office/drawing/2014/main" val="3850193324"/>
                    </a:ext>
                  </a:extLst>
                </a:gridCol>
              </a:tblGrid>
              <a:tr h="137263">
                <a:tc>
                  <a:txBody>
                    <a:bodyPr/>
                    <a:lstStyle/>
                    <a:p>
                      <a:pPr algn="l" fontAlgn="b"/>
                      <a:r>
                        <a:rPr lang="en-US" sz="1300" b="1" i="0" u="none" strike="noStrike" dirty="0">
                          <a:solidFill>
                            <a:srgbClr val="000000"/>
                          </a:solidFill>
                          <a:effectLst/>
                          <a:latin typeface="Calibri" panose="020F0502020204030204" pitchFamily="34" charset="0"/>
                        </a:rPr>
                        <a:t>OOE</a:t>
                      </a:r>
                    </a:p>
                  </a:txBody>
                  <a:tcPr marL="9525" marR="9525" marT="9525"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57639504"/>
                  </a:ext>
                </a:extLst>
              </a:tr>
              <a:tr h="137263">
                <a:tc>
                  <a:txBody>
                    <a:bodyPr/>
                    <a:lstStyle/>
                    <a:p>
                      <a:pPr algn="l" fontAlgn="b"/>
                      <a:r>
                        <a:rPr lang="en-US" sz="1300" b="0" i="0" u="none" strike="noStrike" dirty="0">
                          <a:solidFill>
                            <a:srgbClr val="000000"/>
                          </a:solidFill>
                          <a:effectLst/>
                          <a:latin typeface="Calibri" panose="020F0502020204030204" pitchFamily="34" charset="0"/>
                        </a:rPr>
                        <a:t>Child Support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$32.8</a:t>
                      </a:r>
                    </a:p>
                  </a:txBody>
                  <a:tcPr marL="9525" marR="9525" marT="9525" marB="0" anchor="b">
                    <a:lnL>
                      <a:noFill/>
                    </a:lnL>
                    <a:lnR>
                      <a:noFill/>
                    </a:lnR>
                    <a:lnT>
                      <a:noFill/>
                    </a:lnT>
                    <a:lnB>
                      <a:noFill/>
                    </a:lnB>
                  </a:tcPr>
                </a:tc>
                <a:extLst>
                  <a:ext uri="{0D108BD9-81ED-4DB2-BD59-A6C34878D82A}">
                    <a16:rowId xmlns:a16="http://schemas.microsoft.com/office/drawing/2014/main" val="3316705859"/>
                  </a:ext>
                </a:extLst>
              </a:tr>
              <a:tr h="137263">
                <a:tc>
                  <a:txBody>
                    <a:bodyPr/>
                    <a:lstStyle/>
                    <a:p>
                      <a:pPr algn="l" fontAlgn="b"/>
                      <a:r>
                        <a:rPr lang="en-US" sz="1300" b="0" i="0" u="none" strike="noStrike" dirty="0">
                          <a:solidFill>
                            <a:srgbClr val="000000"/>
                          </a:solidFill>
                          <a:effectLst/>
                          <a:latin typeface="Calibri" panose="020F0502020204030204" pitchFamily="34" charset="0"/>
                        </a:rPr>
                        <a:t>Information Technology</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$25.1</a:t>
                      </a:r>
                    </a:p>
                  </a:txBody>
                  <a:tcPr marL="9525" marR="9525" marT="9525" marB="0" anchor="b">
                    <a:lnL>
                      <a:noFill/>
                    </a:lnL>
                    <a:lnR>
                      <a:noFill/>
                    </a:lnR>
                    <a:lnT>
                      <a:noFill/>
                    </a:lnT>
                    <a:lnB>
                      <a:noFill/>
                    </a:lnB>
                  </a:tcPr>
                </a:tc>
                <a:extLst>
                  <a:ext uri="{0D108BD9-81ED-4DB2-BD59-A6C34878D82A}">
                    <a16:rowId xmlns:a16="http://schemas.microsoft.com/office/drawing/2014/main" val="1773298428"/>
                  </a:ext>
                </a:extLst>
              </a:tr>
              <a:tr h="137263">
                <a:tc>
                  <a:txBody>
                    <a:bodyPr/>
                    <a:lstStyle/>
                    <a:p>
                      <a:pPr algn="l" fontAlgn="b"/>
                      <a:r>
                        <a:rPr lang="en-US" sz="1300" b="0" i="0" u="none" strike="noStrike" dirty="0">
                          <a:solidFill>
                            <a:srgbClr val="000000"/>
                          </a:solidFill>
                          <a:effectLst/>
                          <a:latin typeface="Calibri" panose="020F0502020204030204" pitchFamily="34" charset="0"/>
                        </a:rPr>
                        <a:t>Regions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$19.5</a:t>
                      </a:r>
                    </a:p>
                  </a:txBody>
                  <a:tcPr marL="9525" marR="9525" marT="9525" marB="0" anchor="b">
                    <a:lnL>
                      <a:noFill/>
                    </a:lnL>
                    <a:lnR>
                      <a:noFill/>
                    </a:lnR>
                    <a:lnT>
                      <a:noFill/>
                    </a:lnT>
                    <a:lnB>
                      <a:noFill/>
                    </a:lnB>
                  </a:tcPr>
                </a:tc>
                <a:extLst>
                  <a:ext uri="{0D108BD9-81ED-4DB2-BD59-A6C34878D82A}">
                    <a16:rowId xmlns:a16="http://schemas.microsoft.com/office/drawing/2014/main" val="3632354761"/>
                  </a:ext>
                </a:extLst>
              </a:tr>
              <a:tr h="137263">
                <a:tc>
                  <a:txBody>
                    <a:bodyPr/>
                    <a:lstStyle/>
                    <a:p>
                      <a:pPr algn="l" fontAlgn="b"/>
                      <a:r>
                        <a:rPr lang="en-US" sz="1300" b="0" i="0" u="none" strike="noStrike" dirty="0">
                          <a:solidFill>
                            <a:srgbClr val="000000"/>
                          </a:solidFill>
                          <a:effectLst/>
                          <a:latin typeface="Calibri" panose="020F0502020204030204" pitchFamily="34" charset="0"/>
                        </a:rPr>
                        <a:t>Administration</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$13.2</a:t>
                      </a:r>
                    </a:p>
                  </a:txBody>
                  <a:tcPr marL="9525" marR="9525" marT="9525" marB="0" anchor="b">
                    <a:lnL>
                      <a:noFill/>
                    </a:lnL>
                    <a:lnR>
                      <a:noFill/>
                    </a:lnR>
                    <a:lnT>
                      <a:noFill/>
                    </a:lnT>
                    <a:lnB>
                      <a:noFill/>
                    </a:lnB>
                  </a:tcPr>
                </a:tc>
                <a:extLst>
                  <a:ext uri="{0D108BD9-81ED-4DB2-BD59-A6C34878D82A}">
                    <a16:rowId xmlns:a16="http://schemas.microsoft.com/office/drawing/2014/main" val="1478370075"/>
                  </a:ext>
                </a:extLst>
              </a:tr>
              <a:tr h="137263">
                <a:tc>
                  <a:txBody>
                    <a:bodyPr/>
                    <a:lstStyle/>
                    <a:p>
                      <a:pPr algn="l" fontAlgn="b"/>
                      <a:r>
                        <a:rPr lang="en-US" sz="1300" b="0" i="0" u="none" strike="noStrike" dirty="0">
                          <a:solidFill>
                            <a:srgbClr val="000000"/>
                          </a:solidFill>
                          <a:effectLst/>
                          <a:latin typeface="Calibri" panose="020F0502020204030204" pitchFamily="34" charset="0"/>
                        </a:rPr>
                        <a:t>Rehabilitation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$11.2</a:t>
                      </a:r>
                    </a:p>
                  </a:txBody>
                  <a:tcPr marL="9525" marR="9525" marT="9525" marB="0" anchor="b">
                    <a:lnL>
                      <a:noFill/>
                    </a:lnL>
                    <a:lnR>
                      <a:noFill/>
                    </a:lnR>
                    <a:lnT>
                      <a:noFill/>
                    </a:lnT>
                    <a:lnB>
                      <a:noFill/>
                    </a:lnB>
                  </a:tcPr>
                </a:tc>
                <a:extLst>
                  <a:ext uri="{0D108BD9-81ED-4DB2-BD59-A6C34878D82A}">
                    <a16:rowId xmlns:a16="http://schemas.microsoft.com/office/drawing/2014/main" val="1613638148"/>
                  </a:ext>
                </a:extLst>
              </a:tr>
              <a:tr h="137263">
                <a:tc>
                  <a:txBody>
                    <a:bodyPr/>
                    <a:lstStyle/>
                    <a:p>
                      <a:pPr algn="l" fontAlgn="b"/>
                      <a:r>
                        <a:rPr lang="en-US" sz="1300" b="0" i="0" u="none" strike="noStrike" dirty="0">
                          <a:solidFill>
                            <a:srgbClr val="000000"/>
                          </a:solidFill>
                          <a:effectLst/>
                          <a:latin typeface="Calibri" panose="020F0502020204030204" pitchFamily="34" charset="0"/>
                        </a:rPr>
                        <a:t>Economic and Employment</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$9.2</a:t>
                      </a:r>
                    </a:p>
                  </a:txBody>
                  <a:tcPr marL="9525" marR="9525" marT="9525" marB="0" anchor="b">
                    <a:lnL>
                      <a:noFill/>
                    </a:lnL>
                    <a:lnR>
                      <a:noFill/>
                    </a:lnR>
                    <a:lnT>
                      <a:noFill/>
                    </a:lnT>
                    <a:lnB>
                      <a:noFill/>
                    </a:lnB>
                  </a:tcPr>
                </a:tc>
                <a:extLst>
                  <a:ext uri="{0D108BD9-81ED-4DB2-BD59-A6C34878D82A}">
                    <a16:rowId xmlns:a16="http://schemas.microsoft.com/office/drawing/2014/main" val="2344237702"/>
                  </a:ext>
                </a:extLst>
              </a:tr>
              <a:tr h="137263">
                <a:tc>
                  <a:txBody>
                    <a:bodyPr/>
                    <a:lstStyle/>
                    <a:p>
                      <a:pPr algn="l" fontAlgn="b"/>
                      <a:r>
                        <a:rPr lang="en-US" sz="1300" b="0" i="0" u="none" strike="noStrike" dirty="0">
                          <a:solidFill>
                            <a:srgbClr val="000000"/>
                          </a:solidFill>
                          <a:effectLst/>
                          <a:latin typeface="Calibri" panose="020F0502020204030204" pitchFamily="34" charset="0"/>
                        </a:rPr>
                        <a:t>Prevention and Protection</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extLst>
                  <a:ext uri="{0D108BD9-81ED-4DB2-BD59-A6C34878D82A}">
                    <a16:rowId xmlns:a16="http://schemas.microsoft.com/office/drawing/2014/main" val="2529299456"/>
                  </a:ext>
                </a:extLst>
              </a:tr>
              <a:tr h="137263">
                <a:tc>
                  <a:txBody>
                    <a:bodyPr/>
                    <a:lstStyle/>
                    <a:p>
                      <a:pPr algn="l" fontAlgn="b"/>
                      <a:r>
                        <a:rPr lang="en-US" sz="1300" b="0" i="0" u="none" strike="noStrike" dirty="0">
                          <a:solidFill>
                            <a:srgbClr val="000000"/>
                          </a:solidFill>
                          <a:effectLst/>
                          <a:latin typeface="Calibri" panose="020F0502020204030204" pitchFamily="34" charset="0"/>
                        </a:rPr>
                        <a:t>Licensing</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$0.2</a:t>
                      </a:r>
                    </a:p>
                  </a:txBody>
                  <a:tcPr marL="9525" marR="9525" marT="9525" marB="0" anchor="b">
                    <a:lnL>
                      <a:noFill/>
                    </a:lnL>
                    <a:lnR>
                      <a:noFill/>
                    </a:lnR>
                    <a:lnT>
                      <a:noFill/>
                    </a:lnT>
                    <a:lnB>
                      <a:noFill/>
                    </a:lnB>
                  </a:tcPr>
                </a:tc>
                <a:extLst>
                  <a:ext uri="{0D108BD9-81ED-4DB2-BD59-A6C34878D82A}">
                    <a16:rowId xmlns:a16="http://schemas.microsoft.com/office/drawing/2014/main" val="1523594829"/>
                  </a:ext>
                </a:extLst>
              </a:tr>
              <a:tr h="137263">
                <a:tc>
                  <a:txBody>
                    <a:bodyPr/>
                    <a:lstStyle/>
                    <a:p>
                      <a:pPr algn="l" fontAlgn="b"/>
                      <a:r>
                        <a:rPr lang="en-US" sz="1300" b="0" i="0" u="none" strike="noStrike" dirty="0">
                          <a:solidFill>
                            <a:srgbClr val="000000"/>
                          </a:solidFill>
                          <a:effectLst/>
                          <a:latin typeface="Calibri" panose="020F0502020204030204" pitchFamily="34" charset="0"/>
                        </a:rPr>
                        <a:t>Other</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$0.9</a:t>
                      </a:r>
                    </a:p>
                  </a:txBody>
                  <a:tcPr marL="9525" marR="9525" marT="9525" marB="0" anchor="b">
                    <a:lnL>
                      <a:noFill/>
                    </a:lnL>
                    <a:lnR>
                      <a:noFill/>
                    </a:lnR>
                    <a:lnT>
                      <a:noFill/>
                    </a:lnT>
                    <a:lnB>
                      <a:noFill/>
                    </a:lnB>
                  </a:tcPr>
                </a:tc>
                <a:extLst>
                  <a:ext uri="{0D108BD9-81ED-4DB2-BD59-A6C34878D82A}">
                    <a16:rowId xmlns:a16="http://schemas.microsoft.com/office/drawing/2014/main" val="3085520808"/>
                  </a:ext>
                </a:extLst>
              </a:tr>
              <a:tr h="137263">
                <a:tc>
                  <a:txBody>
                    <a:bodyPr/>
                    <a:lstStyle/>
                    <a:p>
                      <a:pPr algn="l" fontAlgn="b"/>
                      <a:r>
                        <a:rPr lang="en-US" sz="13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$117.2</a:t>
                      </a:r>
                    </a:p>
                  </a:txBody>
                  <a:tcPr marL="9525" marR="9525" marT="9525" marB="0" anchor="b">
                    <a:lnL>
                      <a:noFill/>
                    </a:lnL>
                    <a:lnR>
                      <a:noFill/>
                    </a:lnR>
                    <a:lnT>
                      <a:noFill/>
                    </a:lnT>
                    <a:lnB>
                      <a:noFill/>
                    </a:lnB>
                  </a:tcPr>
                </a:tc>
                <a:extLst>
                  <a:ext uri="{0D108BD9-81ED-4DB2-BD59-A6C34878D82A}">
                    <a16:rowId xmlns:a16="http://schemas.microsoft.com/office/drawing/2014/main" val="925352784"/>
                  </a:ext>
                </a:extLst>
              </a:tr>
            </a:tbl>
          </a:graphicData>
        </a:graphic>
      </p:graphicFrame>
      <p:graphicFrame>
        <p:nvGraphicFramePr>
          <p:cNvPr id="12" name="Table 11">
            <a:extLst>
              <a:ext uri="{FF2B5EF4-FFF2-40B4-BE49-F238E27FC236}">
                <a16:creationId xmlns:a16="http://schemas.microsoft.com/office/drawing/2014/main" id="{6558E891-8C06-4BE4-8A1B-E49F8C2ED991}"/>
              </a:ext>
            </a:extLst>
          </p:cNvPr>
          <p:cNvGraphicFramePr>
            <a:graphicFrameLocks noGrp="1"/>
          </p:cNvGraphicFramePr>
          <p:nvPr>
            <p:extLst>
              <p:ext uri="{D42A27DB-BD31-4B8C-83A1-F6EECF244321}">
                <p14:modId xmlns:p14="http://schemas.microsoft.com/office/powerpoint/2010/main" val="2166314089"/>
              </p:ext>
            </p:extLst>
          </p:nvPr>
        </p:nvGraphicFramePr>
        <p:xfrm>
          <a:off x="511820" y="1723443"/>
          <a:ext cx="2743200" cy="1453515"/>
        </p:xfrm>
        <a:graphic>
          <a:graphicData uri="http://schemas.openxmlformats.org/drawingml/2006/table">
            <a:tbl>
              <a:tblPr/>
              <a:tblGrid>
                <a:gridCol w="2142281">
                  <a:extLst>
                    <a:ext uri="{9D8B030D-6E8A-4147-A177-3AD203B41FA5}">
                      <a16:colId xmlns:a16="http://schemas.microsoft.com/office/drawing/2014/main" val="3286574135"/>
                    </a:ext>
                  </a:extLst>
                </a:gridCol>
                <a:gridCol w="600919">
                  <a:extLst>
                    <a:ext uri="{9D8B030D-6E8A-4147-A177-3AD203B41FA5}">
                      <a16:colId xmlns:a16="http://schemas.microsoft.com/office/drawing/2014/main" val="2524916106"/>
                    </a:ext>
                  </a:extLst>
                </a:gridCol>
              </a:tblGrid>
              <a:tr h="190500">
                <a:tc>
                  <a:txBody>
                    <a:bodyPr/>
                    <a:lstStyle/>
                    <a:p>
                      <a:pPr algn="l" fontAlgn="b"/>
                      <a:r>
                        <a:rPr lang="en-US" sz="1300" b="1" i="0" u="none" strike="noStrike" dirty="0">
                          <a:solidFill>
                            <a:srgbClr val="000000"/>
                          </a:solidFill>
                          <a:effectLst/>
                          <a:latin typeface="Calibri" panose="020F0502020204030204" pitchFamily="34" charset="0"/>
                        </a:rPr>
                        <a:t>Assistance</a:t>
                      </a:r>
                    </a:p>
                  </a:txBody>
                  <a:tcPr marL="9525" marR="9525" marT="9525"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73721682"/>
                  </a:ext>
                </a:extLst>
              </a:tr>
              <a:tr h="190500">
                <a:tc>
                  <a:txBody>
                    <a:bodyPr/>
                    <a:lstStyle/>
                    <a:p>
                      <a:pPr algn="l" fontAlgn="b"/>
                      <a:r>
                        <a:rPr lang="en-US" sz="1300" b="0" i="0" u="none" strike="noStrike" dirty="0">
                          <a:solidFill>
                            <a:srgbClr val="000000"/>
                          </a:solidFill>
                          <a:effectLst/>
                          <a:latin typeface="Calibri" panose="020F0502020204030204" pitchFamily="34" charset="0"/>
                        </a:rPr>
                        <a:t>Prevention and Protection</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$308.9</a:t>
                      </a:r>
                    </a:p>
                  </a:txBody>
                  <a:tcPr marL="9525" marR="9525" marT="9525" marB="0" anchor="b">
                    <a:lnL>
                      <a:noFill/>
                    </a:lnL>
                    <a:lnR>
                      <a:noFill/>
                    </a:lnR>
                    <a:lnT>
                      <a:noFill/>
                    </a:lnT>
                    <a:lnB>
                      <a:noFill/>
                    </a:lnB>
                  </a:tcPr>
                </a:tc>
                <a:extLst>
                  <a:ext uri="{0D108BD9-81ED-4DB2-BD59-A6C34878D82A}">
                    <a16:rowId xmlns:a16="http://schemas.microsoft.com/office/drawing/2014/main" val="2168175915"/>
                  </a:ext>
                </a:extLst>
              </a:tr>
              <a:tr h="190500">
                <a:tc>
                  <a:txBody>
                    <a:bodyPr/>
                    <a:lstStyle/>
                    <a:p>
                      <a:pPr algn="l" fontAlgn="b"/>
                      <a:r>
                        <a:rPr lang="en-US" sz="1300" b="0" i="0" u="none" strike="noStrike" dirty="0">
                          <a:solidFill>
                            <a:srgbClr val="000000"/>
                          </a:solidFill>
                          <a:effectLst/>
                          <a:latin typeface="Calibri" panose="020F0502020204030204" pitchFamily="34" charset="0"/>
                        </a:rPr>
                        <a:t>Economic and Employment</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$143.9</a:t>
                      </a:r>
                    </a:p>
                  </a:txBody>
                  <a:tcPr marL="9525" marR="9525" marT="9525" marB="0" anchor="b">
                    <a:lnL>
                      <a:noFill/>
                    </a:lnL>
                    <a:lnR>
                      <a:noFill/>
                    </a:lnR>
                    <a:lnT>
                      <a:noFill/>
                    </a:lnT>
                    <a:lnB>
                      <a:noFill/>
                    </a:lnB>
                  </a:tcPr>
                </a:tc>
                <a:extLst>
                  <a:ext uri="{0D108BD9-81ED-4DB2-BD59-A6C34878D82A}">
                    <a16:rowId xmlns:a16="http://schemas.microsoft.com/office/drawing/2014/main" val="1703997820"/>
                  </a:ext>
                </a:extLst>
              </a:tr>
              <a:tr h="190500">
                <a:tc>
                  <a:txBody>
                    <a:bodyPr/>
                    <a:lstStyle/>
                    <a:p>
                      <a:pPr algn="l" fontAlgn="b"/>
                      <a:r>
                        <a:rPr lang="en-US" sz="1300" b="0" i="0" u="none" strike="noStrike" dirty="0">
                          <a:solidFill>
                            <a:srgbClr val="000000"/>
                          </a:solidFill>
                          <a:effectLst/>
                          <a:latin typeface="Calibri" panose="020F0502020204030204" pitchFamily="34" charset="0"/>
                        </a:rPr>
                        <a:t>Rehabilitation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$19.2</a:t>
                      </a:r>
                    </a:p>
                  </a:txBody>
                  <a:tcPr marL="9525" marR="9525" marT="9525" marB="0" anchor="b">
                    <a:lnL>
                      <a:noFill/>
                    </a:lnL>
                    <a:lnR>
                      <a:noFill/>
                    </a:lnR>
                    <a:lnT>
                      <a:noFill/>
                    </a:lnT>
                    <a:lnB>
                      <a:noFill/>
                    </a:lnB>
                  </a:tcPr>
                </a:tc>
                <a:extLst>
                  <a:ext uri="{0D108BD9-81ED-4DB2-BD59-A6C34878D82A}">
                    <a16:rowId xmlns:a16="http://schemas.microsoft.com/office/drawing/2014/main" val="2024685497"/>
                  </a:ext>
                </a:extLst>
              </a:tr>
              <a:tr h="190500">
                <a:tc>
                  <a:txBody>
                    <a:bodyPr/>
                    <a:lstStyle/>
                    <a:p>
                      <a:pPr algn="l" fontAlgn="b"/>
                      <a:r>
                        <a:rPr lang="en-US" sz="1300" b="0" i="0" u="none" strike="noStrike" dirty="0">
                          <a:solidFill>
                            <a:srgbClr val="000000"/>
                          </a:solidFill>
                          <a:effectLst/>
                          <a:latin typeface="Calibri" panose="020F0502020204030204" pitchFamily="34" charset="0"/>
                        </a:rPr>
                        <a:t>Child Support Services</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981507053"/>
                  </a:ext>
                </a:extLst>
              </a:tr>
              <a:tr h="190500">
                <a:tc>
                  <a:txBody>
                    <a:bodyPr/>
                    <a:lstStyle/>
                    <a:p>
                      <a:pPr algn="l" fontAlgn="b"/>
                      <a:r>
                        <a:rPr lang="en-US" sz="1300" b="0" i="0" u="none" strike="noStrike" dirty="0">
                          <a:solidFill>
                            <a:srgbClr val="000000"/>
                          </a:solidFill>
                          <a:effectLst/>
                          <a:latin typeface="Calibri" panose="020F0502020204030204" pitchFamily="34" charset="0"/>
                        </a:rPr>
                        <a:t>Other</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$0.4</a:t>
                      </a:r>
                    </a:p>
                  </a:txBody>
                  <a:tcPr marL="9525" marR="9525" marT="9525" marB="0" anchor="b">
                    <a:lnL>
                      <a:noFill/>
                    </a:lnL>
                    <a:lnR>
                      <a:noFill/>
                    </a:lnR>
                    <a:lnT>
                      <a:noFill/>
                    </a:lnT>
                    <a:lnB>
                      <a:noFill/>
                    </a:lnB>
                  </a:tcPr>
                </a:tc>
                <a:extLst>
                  <a:ext uri="{0D108BD9-81ED-4DB2-BD59-A6C34878D82A}">
                    <a16:rowId xmlns:a16="http://schemas.microsoft.com/office/drawing/2014/main" val="2443695299"/>
                  </a:ext>
                </a:extLst>
              </a:tr>
              <a:tr h="190500">
                <a:tc>
                  <a:txBody>
                    <a:bodyPr/>
                    <a:lstStyle/>
                    <a:p>
                      <a:pPr algn="l" fontAlgn="b"/>
                      <a:r>
                        <a:rPr lang="en-US" sz="13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$473.9</a:t>
                      </a:r>
                    </a:p>
                  </a:txBody>
                  <a:tcPr marL="9525" marR="9525" marT="9525" marB="0" anchor="b">
                    <a:lnL>
                      <a:noFill/>
                    </a:lnL>
                    <a:lnR>
                      <a:noFill/>
                    </a:lnR>
                    <a:lnT>
                      <a:noFill/>
                    </a:lnT>
                    <a:lnB>
                      <a:noFill/>
                    </a:lnB>
                  </a:tcPr>
                </a:tc>
                <a:extLst>
                  <a:ext uri="{0D108BD9-81ED-4DB2-BD59-A6C34878D82A}">
                    <a16:rowId xmlns:a16="http://schemas.microsoft.com/office/drawing/2014/main" val="2931196687"/>
                  </a:ext>
                </a:extLst>
              </a:tr>
            </a:tbl>
          </a:graphicData>
        </a:graphic>
      </p:graphicFrame>
    </p:spTree>
    <p:extLst>
      <p:ext uri="{BB962C8B-B14F-4D97-AF65-F5344CB8AC3E}">
        <p14:creationId xmlns:p14="http://schemas.microsoft.com/office/powerpoint/2010/main" val="81410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DCF Funding Sources FY 2020 </a:t>
            </a:r>
            <a:r>
              <a:rPr lang="en-US" sz="1400" dirty="0">
                <a:solidFill>
                  <a:srgbClr val="5769AE"/>
                </a:solidFill>
                <a:latin typeface="Arial" panose="020B0604020202020204" pitchFamily="34" charset="0"/>
                <a:cs typeface="Arial" panose="020B0604020202020204" pitchFamily="34" charset="0"/>
              </a:rPr>
              <a:t>(millions)</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401801555"/>
              </p:ext>
            </p:extLst>
          </p:nvPr>
        </p:nvGraphicFramePr>
        <p:xfrm>
          <a:off x="1556976" y="2209799"/>
          <a:ext cx="6810375" cy="4648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15189755"/>
              </p:ext>
            </p:extLst>
          </p:nvPr>
        </p:nvGraphicFramePr>
        <p:xfrm>
          <a:off x="2093707" y="1579822"/>
          <a:ext cx="7830619" cy="4831369"/>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a:extLst>
              <a:ext uri="{FF2B5EF4-FFF2-40B4-BE49-F238E27FC236}">
                <a16:creationId xmlns:a16="http://schemas.microsoft.com/office/drawing/2014/main" id="{20B68AE5-44B6-489D-A21C-D22A98107D5B}"/>
              </a:ext>
            </a:extLst>
          </p:cNvPr>
          <p:cNvSpPr>
            <a:spLocks noGrp="1"/>
          </p:cNvSpPr>
          <p:nvPr>
            <p:ph type="sldNum" sz="quarter" idx="12"/>
          </p:nvPr>
        </p:nvSpPr>
        <p:spPr/>
        <p:txBody>
          <a:bodyPr/>
          <a:lstStyle/>
          <a:p>
            <a:fld id="{3EBD30D2-B7F7-469B-8C39-614977667F20}" type="slidenum">
              <a:rPr lang="en-US" smtClean="0"/>
              <a:t>19</a:t>
            </a:fld>
            <a:endParaRPr lang="en-US" dirty="0"/>
          </a:p>
        </p:txBody>
      </p:sp>
    </p:spTree>
    <p:extLst>
      <p:ext uri="{BB962C8B-B14F-4D97-AF65-F5344CB8AC3E}">
        <p14:creationId xmlns:p14="http://schemas.microsoft.com/office/powerpoint/2010/main" val="243912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Content Placeholder 2"/>
          <p:cNvSpPr>
            <a:spLocks noGrp="1"/>
          </p:cNvSpPr>
          <p:nvPr>
            <p:ph idx="1"/>
          </p:nvPr>
        </p:nvSpPr>
        <p:spPr>
          <a:xfrm>
            <a:off x="838200" y="1166191"/>
            <a:ext cx="10515600" cy="4917109"/>
          </a:xfrm>
        </p:spPr>
        <p:txBody>
          <a:bodyPr/>
          <a:lstStyle/>
          <a:p>
            <a:pPr marL="0" indent="0">
              <a:buNone/>
            </a:pPr>
            <a:r>
              <a:rPr lang="en-US" b="1" dirty="0"/>
              <a:t>Chairman Carpenter, Vice Chair Mastroni, Ranking Member Ballard and members of the Committee:</a:t>
            </a:r>
            <a:endParaRPr lang="en-US" dirty="0"/>
          </a:p>
          <a:p>
            <a:pPr marL="0" indent="0">
              <a:buNone/>
            </a:pPr>
            <a:r>
              <a:rPr lang="en-US" dirty="0"/>
              <a:t>Thank you for the opportunity to provide testimony on the Kansas Department for Children and Families (DCF). I assumed the role of Interim Secretary of DCF and of KDADS on January 14, 2019.  </a:t>
            </a:r>
          </a:p>
          <a:p>
            <a:pPr marL="0" indent="0">
              <a:buNone/>
            </a:pPr>
            <a:r>
              <a:rPr lang="en-US" dirty="0"/>
              <a:t>An overview of DCF programs and the Governor’s Budget for the Agency follows. We will provide more details and information on the budget as we work through the process.  </a:t>
            </a:r>
          </a:p>
          <a:p>
            <a:pPr marL="0" indent="0">
              <a:buNone/>
            </a:pP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FE82D59-B4DB-409E-8784-B41B41FB1023}"/>
              </a:ext>
            </a:extLst>
          </p:cNvPr>
          <p:cNvSpPr>
            <a:spLocks noGrp="1"/>
          </p:cNvSpPr>
          <p:nvPr>
            <p:ph type="sldNum" sz="quarter" idx="12"/>
          </p:nvPr>
        </p:nvSpPr>
        <p:spPr/>
        <p:txBody>
          <a:bodyPr/>
          <a:lstStyle/>
          <a:p>
            <a:fld id="{3EBD30D2-B7F7-469B-8C39-614977667F20}" type="slidenum">
              <a:rPr lang="en-US" smtClean="0"/>
              <a:t>2</a:t>
            </a:fld>
            <a:endParaRPr lang="en-US" dirty="0"/>
          </a:p>
        </p:txBody>
      </p:sp>
    </p:spTree>
    <p:extLst>
      <p:ext uri="{BB962C8B-B14F-4D97-AF65-F5344CB8AC3E}">
        <p14:creationId xmlns:p14="http://schemas.microsoft.com/office/powerpoint/2010/main" val="332405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FY 2020 DCF Federal Funds </a:t>
            </a:r>
            <a:r>
              <a:rPr lang="en-US" sz="1400" b="1" dirty="0">
                <a:solidFill>
                  <a:srgbClr val="5769AE"/>
                </a:solidFill>
                <a:latin typeface="Arial" panose="020B0604020202020204" pitchFamily="34" charset="0"/>
                <a:cs typeface="Arial" panose="020B0604020202020204" pitchFamily="34" charset="0"/>
              </a:rPr>
              <a:t>(millions)</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883491099"/>
              </p:ext>
            </p:extLst>
          </p:nvPr>
        </p:nvGraphicFramePr>
        <p:xfrm>
          <a:off x="2690811" y="1579823"/>
          <a:ext cx="6810375" cy="4648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596578249"/>
              </p:ext>
            </p:extLst>
          </p:nvPr>
        </p:nvGraphicFramePr>
        <p:xfrm>
          <a:off x="1738312" y="1233487"/>
          <a:ext cx="8715375" cy="439102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334216" y="6061482"/>
            <a:ext cx="5276384" cy="523220"/>
          </a:xfrm>
          <a:prstGeom prst="rect">
            <a:avLst/>
          </a:prstGeom>
          <a:noFill/>
        </p:spPr>
        <p:txBody>
          <a:bodyPr wrap="square" rtlCol="0">
            <a:spAutoFit/>
          </a:bodyPr>
          <a:lstStyle/>
          <a:p>
            <a:r>
              <a:rPr lang="en-US" sz="1400" dirty="0"/>
              <a:t>* Expenditures exclude $284.7 million in off-budget SNAP Assistance </a:t>
            </a:r>
          </a:p>
          <a:p>
            <a:r>
              <a:rPr lang="en-US" sz="1400" dirty="0"/>
              <a:t>Other Funds include IV-B, Chafee, and several smaller funds</a:t>
            </a:r>
          </a:p>
        </p:txBody>
      </p:sp>
      <p:graphicFrame>
        <p:nvGraphicFramePr>
          <p:cNvPr id="11" name="Chart 10"/>
          <p:cNvGraphicFramePr>
            <a:graphicFrameLocks/>
          </p:cNvGraphicFramePr>
          <p:nvPr>
            <p:extLst>
              <p:ext uri="{D42A27DB-BD31-4B8C-83A1-F6EECF244321}">
                <p14:modId xmlns:p14="http://schemas.microsoft.com/office/powerpoint/2010/main" val="3010491692"/>
              </p:ext>
            </p:extLst>
          </p:nvPr>
        </p:nvGraphicFramePr>
        <p:xfrm>
          <a:off x="1890712" y="1385887"/>
          <a:ext cx="8715375" cy="4391025"/>
        </p:xfrm>
        <a:graphic>
          <a:graphicData uri="http://schemas.openxmlformats.org/drawingml/2006/chart">
            <c:chart xmlns:c="http://schemas.openxmlformats.org/drawingml/2006/chart" xmlns:r="http://schemas.openxmlformats.org/officeDocument/2006/relationships" r:id="rId6"/>
          </a:graphicData>
        </a:graphic>
      </p:graphicFrame>
      <p:sp>
        <p:nvSpPr>
          <p:cNvPr id="7" name="Slide Number Placeholder 6">
            <a:extLst>
              <a:ext uri="{FF2B5EF4-FFF2-40B4-BE49-F238E27FC236}">
                <a16:creationId xmlns:a16="http://schemas.microsoft.com/office/drawing/2014/main" id="{806EBDE8-DB27-416E-ADC4-91C81336C98F}"/>
              </a:ext>
            </a:extLst>
          </p:cNvPr>
          <p:cNvSpPr>
            <a:spLocks noGrp="1"/>
          </p:cNvSpPr>
          <p:nvPr>
            <p:ph type="sldNum" sz="quarter" idx="12"/>
          </p:nvPr>
        </p:nvSpPr>
        <p:spPr/>
        <p:txBody>
          <a:bodyPr/>
          <a:lstStyle/>
          <a:p>
            <a:fld id="{3EBD30D2-B7F7-469B-8C39-614977667F20}" type="slidenum">
              <a:rPr lang="en-US" smtClean="0"/>
              <a:t>20</a:t>
            </a:fld>
            <a:endParaRPr lang="en-US" dirty="0"/>
          </a:p>
        </p:txBody>
      </p:sp>
    </p:spTree>
    <p:extLst>
      <p:ext uri="{BB962C8B-B14F-4D97-AF65-F5344CB8AC3E}">
        <p14:creationId xmlns:p14="http://schemas.microsoft.com/office/powerpoint/2010/main" val="252814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DCF Caseload Summary</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14" name="Table 13">
            <a:extLst>
              <a:ext uri="{FF2B5EF4-FFF2-40B4-BE49-F238E27FC236}">
                <a16:creationId xmlns:a16="http://schemas.microsoft.com/office/drawing/2014/main" id="{6DE6CDB3-B5AC-4CB0-9EBF-AC0A439EAC26}"/>
              </a:ext>
            </a:extLst>
          </p:cNvPr>
          <p:cNvGraphicFramePr>
            <a:graphicFrameLocks noGrp="1"/>
          </p:cNvGraphicFramePr>
          <p:nvPr>
            <p:extLst>
              <p:ext uri="{D42A27DB-BD31-4B8C-83A1-F6EECF244321}">
                <p14:modId xmlns:p14="http://schemas.microsoft.com/office/powerpoint/2010/main" val="1197526186"/>
              </p:ext>
            </p:extLst>
          </p:nvPr>
        </p:nvGraphicFramePr>
        <p:xfrm>
          <a:off x="1149350" y="1939333"/>
          <a:ext cx="9893300" cy="3338851"/>
        </p:xfrm>
        <a:graphic>
          <a:graphicData uri="http://schemas.openxmlformats.org/drawingml/2006/table">
            <a:tbl>
              <a:tblPr/>
              <a:tblGrid>
                <a:gridCol w="2917255">
                  <a:extLst>
                    <a:ext uri="{9D8B030D-6E8A-4147-A177-3AD203B41FA5}">
                      <a16:colId xmlns:a16="http://schemas.microsoft.com/office/drawing/2014/main" val="2808519537"/>
                    </a:ext>
                  </a:extLst>
                </a:gridCol>
                <a:gridCol w="1915241">
                  <a:extLst>
                    <a:ext uri="{9D8B030D-6E8A-4147-A177-3AD203B41FA5}">
                      <a16:colId xmlns:a16="http://schemas.microsoft.com/office/drawing/2014/main" val="2595871098"/>
                    </a:ext>
                  </a:extLst>
                </a:gridCol>
                <a:gridCol w="1132022">
                  <a:extLst>
                    <a:ext uri="{9D8B030D-6E8A-4147-A177-3AD203B41FA5}">
                      <a16:colId xmlns:a16="http://schemas.microsoft.com/office/drawing/2014/main" val="3906500812"/>
                    </a:ext>
                  </a:extLst>
                </a:gridCol>
                <a:gridCol w="1132022">
                  <a:extLst>
                    <a:ext uri="{9D8B030D-6E8A-4147-A177-3AD203B41FA5}">
                      <a16:colId xmlns:a16="http://schemas.microsoft.com/office/drawing/2014/main" val="2732565785"/>
                    </a:ext>
                  </a:extLst>
                </a:gridCol>
                <a:gridCol w="1132022">
                  <a:extLst>
                    <a:ext uri="{9D8B030D-6E8A-4147-A177-3AD203B41FA5}">
                      <a16:colId xmlns:a16="http://schemas.microsoft.com/office/drawing/2014/main" val="1463572508"/>
                    </a:ext>
                  </a:extLst>
                </a:gridCol>
                <a:gridCol w="1132022">
                  <a:extLst>
                    <a:ext uri="{9D8B030D-6E8A-4147-A177-3AD203B41FA5}">
                      <a16:colId xmlns:a16="http://schemas.microsoft.com/office/drawing/2014/main" val="93638873"/>
                    </a:ext>
                  </a:extLst>
                </a:gridCol>
                <a:gridCol w="532716">
                  <a:extLst>
                    <a:ext uri="{9D8B030D-6E8A-4147-A177-3AD203B41FA5}">
                      <a16:colId xmlns:a16="http://schemas.microsoft.com/office/drawing/2014/main" val="287019362"/>
                    </a:ext>
                  </a:extLst>
                </a:gridCol>
              </a:tblGrid>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FY 2018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FY 2019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FY 2020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FY 2021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82085053"/>
                  </a:ext>
                </a:extLst>
              </a:tr>
              <a:tr h="217966">
                <a:tc>
                  <a:txBody>
                    <a:bodyPr/>
                    <a:lstStyle/>
                    <a:p>
                      <a:pPr algn="l" fontAlgn="b"/>
                      <a:r>
                        <a:rPr lang="en-US" sz="1200" b="0" i="0" u="none" strike="noStrike" dirty="0">
                          <a:solidFill>
                            <a:srgbClr val="000000"/>
                          </a:solidFill>
                          <a:effectLst/>
                          <a:latin typeface="Calibri" panose="020F0502020204030204" pitchFamily="34" charset="0"/>
                        </a:rPr>
                        <a:t> Program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Actual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GBR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GBR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GBR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52496628"/>
                  </a:ext>
                </a:extLst>
              </a:tr>
              <a:tr h="208059">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47507889"/>
                  </a:ext>
                </a:extLst>
              </a:tr>
              <a:tr h="208059">
                <a:tc>
                  <a:txBody>
                    <a:bodyPr/>
                    <a:lstStyle/>
                    <a:p>
                      <a:pPr algn="l" fontAlgn="b"/>
                      <a:r>
                        <a:rPr lang="en-US" sz="1200" b="1" i="0" u="none" strike="noStrike" dirty="0">
                          <a:solidFill>
                            <a:srgbClr val="000000"/>
                          </a:solidFill>
                          <a:effectLst/>
                          <a:latin typeface="Calibri" panose="020F0502020204030204" pitchFamily="34" charset="0"/>
                        </a:rPr>
                        <a:t> Economic and Employment Services </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86036153"/>
                  </a:ext>
                </a:extLst>
              </a:tr>
              <a:tr h="208059">
                <a:tc>
                  <a:txBody>
                    <a:bodyPr/>
                    <a:lstStyle/>
                    <a:p>
                      <a:pPr algn="l" fontAlgn="b"/>
                      <a:r>
                        <a:rPr lang="en-US" sz="1200" b="0" i="0" u="none" strike="noStrike" dirty="0">
                          <a:solidFill>
                            <a:srgbClr val="000000"/>
                          </a:solidFill>
                          <a:effectLst/>
                          <a:latin typeface="Calibri" panose="020F0502020204030204" pitchFamily="34" charset="0"/>
                        </a:rPr>
                        <a:t> TANF Cash Assistance </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Average monthly persons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9,605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8,916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8,477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                  8,112 </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[1] </a:t>
                      </a:r>
                    </a:p>
                  </a:txBody>
                  <a:tcPr marL="9525" marR="9525" marT="9525" marB="0" anchor="b">
                    <a:lnL>
                      <a:noFill/>
                    </a:lnL>
                    <a:lnR>
                      <a:noFill/>
                    </a:lnR>
                    <a:lnT>
                      <a:noFill/>
                    </a:lnT>
                    <a:lnB>
                      <a:noFill/>
                    </a:lnB>
                  </a:tcPr>
                </a:tc>
                <a:extLst>
                  <a:ext uri="{0D108BD9-81ED-4DB2-BD59-A6C34878D82A}">
                    <a16:rowId xmlns:a16="http://schemas.microsoft.com/office/drawing/2014/main" val="2574860140"/>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$13,143,547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$12,200,000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$11,600,000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$11,100,000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34667819"/>
                  </a:ext>
                </a:extLst>
              </a:tr>
              <a:tr h="208059">
                <a:tc>
                  <a:txBody>
                    <a:bodyPr/>
                    <a:lstStyle/>
                    <a:p>
                      <a:pPr algn="l" fontAlgn="b"/>
                      <a:r>
                        <a:rPr lang="en-US" sz="1200" b="0" i="0" u="none" strike="noStrike" dirty="0">
                          <a:solidFill>
                            <a:srgbClr val="000000"/>
                          </a:solidFill>
                          <a:effectLst/>
                          <a:latin typeface="Calibri" panose="020F0502020204030204" pitchFamily="34" charset="0"/>
                        </a:rPr>
                        <a:t> TANF Employment Services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Average monthly adults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2,818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2,459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2,459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2,459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63567789"/>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$2,830,472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$2,556,004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$2,645,903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$2,738,963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62626532"/>
                  </a:ext>
                </a:extLst>
              </a:tr>
              <a:tr h="208059">
                <a:tc>
                  <a:txBody>
                    <a:bodyPr/>
                    <a:lstStyle/>
                    <a:p>
                      <a:pPr algn="l" fontAlgn="b"/>
                      <a:r>
                        <a:rPr lang="en-US" sz="1200" b="0" i="0" u="none" strike="noStrike" dirty="0">
                          <a:solidFill>
                            <a:srgbClr val="000000"/>
                          </a:solidFill>
                          <a:effectLst/>
                          <a:latin typeface="Calibri" panose="020F0502020204030204" pitchFamily="34" charset="0"/>
                        </a:rPr>
                        <a:t> SNAP (Food Assistance)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Average monthly persons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219,738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210,435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206,141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201,846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[2] </a:t>
                      </a:r>
                    </a:p>
                  </a:txBody>
                  <a:tcPr marL="9525" marR="9525" marT="9525" marB="0" anchor="b">
                    <a:lnL>
                      <a:noFill/>
                    </a:lnL>
                    <a:lnR>
                      <a:noFill/>
                    </a:lnR>
                    <a:lnT>
                      <a:noFill/>
                    </a:lnT>
                    <a:lnB>
                      <a:noFill/>
                    </a:lnB>
                  </a:tcPr>
                </a:tc>
                <a:extLst>
                  <a:ext uri="{0D108BD9-81ED-4DB2-BD59-A6C34878D82A}">
                    <a16:rowId xmlns:a16="http://schemas.microsoft.com/office/drawing/2014/main" val="1328448843"/>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$299,351,743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$289,137,937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$284,721,375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$280,485,186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13744288"/>
                  </a:ext>
                </a:extLst>
              </a:tr>
              <a:tr h="208059">
                <a:tc>
                  <a:txBody>
                    <a:bodyPr/>
                    <a:lstStyle/>
                    <a:p>
                      <a:pPr algn="l" fontAlgn="b"/>
                      <a:r>
                        <a:rPr lang="en-US" sz="1200" b="0" i="0" u="none" strike="noStrike" dirty="0">
                          <a:solidFill>
                            <a:srgbClr val="000000"/>
                          </a:solidFill>
                          <a:effectLst/>
                          <a:latin typeface="Calibri" panose="020F0502020204030204" pitchFamily="34" charset="0"/>
                        </a:rPr>
                        <a:t> SNAP Employment and Training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Average monthly adults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785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4,762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4,155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4,140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[3] </a:t>
                      </a:r>
                    </a:p>
                  </a:txBody>
                  <a:tcPr marL="9525" marR="9525" marT="9525" marB="0" anchor="b">
                    <a:lnL>
                      <a:noFill/>
                    </a:lnL>
                    <a:lnR>
                      <a:noFill/>
                    </a:lnR>
                    <a:lnT>
                      <a:noFill/>
                    </a:lnT>
                    <a:lnB>
                      <a:noFill/>
                    </a:lnB>
                  </a:tcPr>
                </a:tc>
                <a:extLst>
                  <a:ext uri="{0D108BD9-81ED-4DB2-BD59-A6C34878D82A}">
                    <a16:rowId xmlns:a16="http://schemas.microsoft.com/office/drawing/2014/main" val="2501155384"/>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$841,880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$4,580,566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$3,862,710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$3,848,267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48586805"/>
                  </a:ext>
                </a:extLst>
              </a:tr>
              <a:tr h="208059">
                <a:tc>
                  <a:txBody>
                    <a:bodyPr/>
                    <a:lstStyle/>
                    <a:p>
                      <a:pPr algn="l" fontAlgn="b"/>
                      <a:r>
                        <a:rPr lang="en-US" sz="1200" b="0" i="0" u="none" strike="noStrike" dirty="0">
                          <a:solidFill>
                            <a:srgbClr val="000000"/>
                          </a:solidFill>
                          <a:effectLst/>
                          <a:latin typeface="Calibri" panose="020F0502020204030204" pitchFamily="34" charset="0"/>
                        </a:rPr>
                        <a:t> Child Care Assistance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Average monthly children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9,263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9,999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11,896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11,363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38636270"/>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$38,373,468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$46,578,872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$61,959,404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$60,930,229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2740760"/>
                  </a:ext>
                </a:extLst>
              </a:tr>
              <a:tr h="208059">
                <a:tc>
                  <a:txBody>
                    <a:bodyPr/>
                    <a:lstStyle/>
                    <a:p>
                      <a:pPr algn="l" fontAlgn="b"/>
                      <a:r>
                        <a:rPr lang="en-US" sz="1200" b="0" i="0" u="none" strike="noStrike" dirty="0">
                          <a:solidFill>
                            <a:srgbClr val="000000"/>
                          </a:solidFill>
                          <a:effectLst/>
                          <a:latin typeface="Calibri" panose="020F0502020204030204" pitchFamily="34" charset="0"/>
                        </a:rPr>
                        <a:t> Kansas Early Head Start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effectLst/>
                          <a:latin typeface="Calibri" panose="020F0502020204030204" pitchFamily="34" charset="0"/>
                        </a:rPr>
                        <a:t> Children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936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libri" panose="020F0502020204030204" pitchFamily="34" charset="0"/>
                        </a:rPr>
                        <a:t>                     954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73772876"/>
                  </a:ext>
                </a:extLst>
              </a:tr>
              <a:tr h="208059">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Assistance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$9,238,642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$10,531,268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$10,531,268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$10,531,268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45452792"/>
                  </a:ext>
                </a:extLst>
              </a:tr>
            </a:tbl>
          </a:graphicData>
        </a:graphic>
      </p:graphicFrame>
      <p:sp>
        <p:nvSpPr>
          <p:cNvPr id="6" name="Slide Number Placeholder 5">
            <a:extLst>
              <a:ext uri="{FF2B5EF4-FFF2-40B4-BE49-F238E27FC236}">
                <a16:creationId xmlns:a16="http://schemas.microsoft.com/office/drawing/2014/main" id="{4EF811E5-425B-4543-BDE5-8F6B3001CECC}"/>
              </a:ext>
            </a:extLst>
          </p:cNvPr>
          <p:cNvSpPr>
            <a:spLocks noGrp="1"/>
          </p:cNvSpPr>
          <p:nvPr>
            <p:ph type="sldNum" sz="quarter" idx="12"/>
          </p:nvPr>
        </p:nvSpPr>
        <p:spPr/>
        <p:txBody>
          <a:bodyPr/>
          <a:lstStyle/>
          <a:p>
            <a:fld id="{3EBD30D2-B7F7-469B-8C39-614977667F20}" type="slidenum">
              <a:rPr lang="en-US" smtClean="0"/>
              <a:t>21</a:t>
            </a:fld>
            <a:endParaRPr lang="en-US" dirty="0"/>
          </a:p>
        </p:txBody>
      </p:sp>
    </p:spTree>
    <p:extLst>
      <p:ext uri="{BB962C8B-B14F-4D97-AF65-F5344CB8AC3E}">
        <p14:creationId xmlns:p14="http://schemas.microsoft.com/office/powerpoint/2010/main" val="77239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9507"/>
          </a:xfrm>
        </p:spPr>
        <p:txBody>
          <a:bodyPr/>
          <a:lstStyle/>
          <a:p>
            <a:r>
              <a:rPr lang="en-US" dirty="0">
                <a:solidFill>
                  <a:srgbClr val="5769AE"/>
                </a:solidFill>
                <a:latin typeface="Arial" panose="020B0604020202020204" pitchFamily="34" charset="0"/>
                <a:cs typeface="Arial" panose="020B0604020202020204" pitchFamily="34" charset="0"/>
              </a:rPr>
              <a:t>DCF Caseload Summary </a:t>
            </a:r>
            <a:r>
              <a:rPr lang="en-US" sz="1400" dirty="0">
                <a:solidFill>
                  <a:srgbClr val="5769AE"/>
                </a:solidFill>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838200" y="1579823"/>
            <a:ext cx="10515600" cy="4351338"/>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162012151"/>
              </p:ext>
            </p:extLst>
          </p:nvPr>
        </p:nvGraphicFramePr>
        <p:xfrm>
          <a:off x="2723139" y="1486824"/>
          <a:ext cx="6810375" cy="4648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037952037"/>
              </p:ext>
            </p:extLst>
          </p:nvPr>
        </p:nvGraphicFramePr>
        <p:xfrm>
          <a:off x="1045028" y="1690688"/>
          <a:ext cx="9877529" cy="4640393"/>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a:extLst>
              <a:ext uri="{FF2B5EF4-FFF2-40B4-BE49-F238E27FC236}">
                <a16:creationId xmlns:a16="http://schemas.microsoft.com/office/drawing/2014/main" id="{BBF449A3-D84F-4000-B430-280EEC3D570C}"/>
              </a:ext>
            </a:extLst>
          </p:cNvPr>
          <p:cNvSpPr>
            <a:spLocks noGrp="1"/>
          </p:cNvSpPr>
          <p:nvPr>
            <p:ph type="sldNum" sz="quarter" idx="12"/>
          </p:nvPr>
        </p:nvSpPr>
        <p:spPr/>
        <p:txBody>
          <a:bodyPr/>
          <a:lstStyle/>
          <a:p>
            <a:fld id="{3EBD30D2-B7F7-469B-8C39-614977667F20}" type="slidenum">
              <a:rPr lang="en-US" smtClean="0"/>
              <a:t>22</a:t>
            </a:fld>
            <a:endParaRPr lang="en-US" dirty="0"/>
          </a:p>
        </p:txBody>
      </p:sp>
    </p:spTree>
    <p:extLst>
      <p:ext uri="{BB962C8B-B14F-4D97-AF65-F5344CB8AC3E}">
        <p14:creationId xmlns:p14="http://schemas.microsoft.com/office/powerpoint/2010/main" val="287024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688"/>
          </a:xfrm>
        </p:spPr>
        <p:txBody>
          <a:bodyPr/>
          <a:lstStyle/>
          <a:p>
            <a:r>
              <a:rPr lang="en-US" dirty="0">
                <a:solidFill>
                  <a:srgbClr val="5769AE"/>
                </a:solidFill>
                <a:latin typeface="Arial" panose="020B0604020202020204" pitchFamily="34" charset="0"/>
                <a:cs typeface="Arial" panose="020B0604020202020204" pitchFamily="34" charset="0"/>
              </a:rPr>
              <a:t>DCF Caseload Summary </a:t>
            </a:r>
            <a:r>
              <a:rPr lang="en-US" sz="1400" dirty="0">
                <a:solidFill>
                  <a:srgbClr val="5769AE"/>
                </a:solidFill>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838200" y="1579823"/>
            <a:ext cx="10515600" cy="3993387"/>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pic>
        <p:nvPicPr>
          <p:cNvPr id="8" name="Picture 7">
            <a:extLst>
              <a:ext uri="{FF2B5EF4-FFF2-40B4-BE49-F238E27FC236}">
                <a16:creationId xmlns:a16="http://schemas.microsoft.com/office/drawing/2014/main" id="{7E06B03C-9F32-4C17-8776-83CD57317AC6}"/>
              </a:ext>
            </a:extLst>
          </p:cNvPr>
          <p:cNvPicPr>
            <a:picLocks noChangeAspect="1"/>
          </p:cNvPicPr>
          <p:nvPr/>
        </p:nvPicPr>
        <p:blipFill>
          <a:blip r:embed="rId4"/>
          <a:stretch>
            <a:fillRect/>
          </a:stretch>
        </p:blipFill>
        <p:spPr>
          <a:xfrm>
            <a:off x="1111170" y="1284790"/>
            <a:ext cx="9676435" cy="3993387"/>
          </a:xfrm>
          <a:prstGeom prst="rect">
            <a:avLst/>
          </a:prstGeom>
        </p:spPr>
      </p:pic>
      <p:sp>
        <p:nvSpPr>
          <p:cNvPr id="6" name="Slide Number Placeholder 5">
            <a:extLst>
              <a:ext uri="{FF2B5EF4-FFF2-40B4-BE49-F238E27FC236}">
                <a16:creationId xmlns:a16="http://schemas.microsoft.com/office/drawing/2014/main" id="{98E3CE4B-D20C-4436-93DA-4AA3A37C8191}"/>
              </a:ext>
            </a:extLst>
          </p:cNvPr>
          <p:cNvSpPr>
            <a:spLocks noGrp="1"/>
          </p:cNvSpPr>
          <p:nvPr>
            <p:ph type="sldNum" sz="quarter" idx="12"/>
          </p:nvPr>
        </p:nvSpPr>
        <p:spPr/>
        <p:txBody>
          <a:bodyPr/>
          <a:lstStyle/>
          <a:p>
            <a:fld id="{3EBD30D2-B7F7-469B-8C39-614977667F20}" type="slidenum">
              <a:rPr lang="en-US" smtClean="0"/>
              <a:t>23</a:t>
            </a:fld>
            <a:endParaRPr lang="en-US" dirty="0"/>
          </a:p>
        </p:txBody>
      </p:sp>
    </p:spTree>
    <p:extLst>
      <p:ext uri="{BB962C8B-B14F-4D97-AF65-F5344CB8AC3E}">
        <p14:creationId xmlns:p14="http://schemas.microsoft.com/office/powerpoint/2010/main" val="263132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569"/>
            <a:ext cx="10515600" cy="757619"/>
          </a:xfrm>
          <a:solidFill>
            <a:schemeClr val="bg1"/>
          </a:solidFill>
        </p:spPr>
        <p:txBody>
          <a:bodyPr/>
          <a:lstStyle/>
          <a:p>
            <a:r>
              <a:rPr lang="en-US" dirty="0">
                <a:solidFill>
                  <a:srgbClr val="5769AE"/>
                </a:solidFill>
                <a:latin typeface="Arial" panose="020B0604020202020204" pitchFamily="34" charset="0"/>
                <a:cs typeface="Arial" panose="020B0604020202020204" pitchFamily="34" charset="0"/>
              </a:rPr>
              <a:t>Foster Care Caseload</a:t>
            </a:r>
          </a:p>
        </p:txBody>
      </p:sp>
      <p:sp>
        <p:nvSpPr>
          <p:cNvPr id="3" name="Content Placeholder 2"/>
          <p:cNvSpPr>
            <a:spLocks noGrp="1"/>
          </p:cNvSpPr>
          <p:nvPr>
            <p:ph idx="1"/>
          </p:nvPr>
        </p:nvSpPr>
        <p:spPr>
          <a:xfrm>
            <a:off x="838200" y="1122744"/>
            <a:ext cx="10515600" cy="4808417"/>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919"/>
            <a:ext cx="3479799" cy="2811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21" name="Table 20">
            <a:extLst>
              <a:ext uri="{FF2B5EF4-FFF2-40B4-BE49-F238E27FC236}">
                <a16:creationId xmlns:a16="http://schemas.microsoft.com/office/drawing/2014/main" id="{0C50788D-D3ED-4D91-ABE6-55D621545ED4}"/>
              </a:ext>
            </a:extLst>
          </p:cNvPr>
          <p:cNvGraphicFramePr>
            <a:graphicFrameLocks noGrp="1"/>
          </p:cNvGraphicFramePr>
          <p:nvPr>
            <p:extLst>
              <p:ext uri="{D42A27DB-BD31-4B8C-83A1-F6EECF244321}">
                <p14:modId xmlns:p14="http://schemas.microsoft.com/office/powerpoint/2010/main" val="2523487442"/>
              </p:ext>
            </p:extLst>
          </p:nvPr>
        </p:nvGraphicFramePr>
        <p:xfrm>
          <a:off x="1670050" y="3789743"/>
          <a:ext cx="8404223" cy="2811074"/>
        </p:xfrm>
        <a:graphic>
          <a:graphicData uri="http://schemas.openxmlformats.org/drawingml/2006/table">
            <a:tbl>
              <a:tblPr/>
              <a:tblGrid>
                <a:gridCol w="614943">
                  <a:extLst>
                    <a:ext uri="{9D8B030D-6E8A-4147-A177-3AD203B41FA5}">
                      <a16:colId xmlns:a16="http://schemas.microsoft.com/office/drawing/2014/main" val="3724073389"/>
                    </a:ext>
                  </a:extLst>
                </a:gridCol>
                <a:gridCol w="614943">
                  <a:extLst>
                    <a:ext uri="{9D8B030D-6E8A-4147-A177-3AD203B41FA5}">
                      <a16:colId xmlns:a16="http://schemas.microsoft.com/office/drawing/2014/main" val="2689046815"/>
                    </a:ext>
                  </a:extLst>
                </a:gridCol>
                <a:gridCol w="614943">
                  <a:extLst>
                    <a:ext uri="{9D8B030D-6E8A-4147-A177-3AD203B41FA5}">
                      <a16:colId xmlns:a16="http://schemas.microsoft.com/office/drawing/2014/main" val="1944350594"/>
                    </a:ext>
                  </a:extLst>
                </a:gridCol>
                <a:gridCol w="964617">
                  <a:extLst>
                    <a:ext uri="{9D8B030D-6E8A-4147-A177-3AD203B41FA5}">
                      <a16:colId xmlns:a16="http://schemas.microsoft.com/office/drawing/2014/main" val="1078264083"/>
                    </a:ext>
                  </a:extLst>
                </a:gridCol>
                <a:gridCol w="614943">
                  <a:extLst>
                    <a:ext uri="{9D8B030D-6E8A-4147-A177-3AD203B41FA5}">
                      <a16:colId xmlns:a16="http://schemas.microsoft.com/office/drawing/2014/main" val="2145281904"/>
                    </a:ext>
                  </a:extLst>
                </a:gridCol>
                <a:gridCol w="940502">
                  <a:extLst>
                    <a:ext uri="{9D8B030D-6E8A-4147-A177-3AD203B41FA5}">
                      <a16:colId xmlns:a16="http://schemas.microsoft.com/office/drawing/2014/main" val="2623899316"/>
                    </a:ext>
                  </a:extLst>
                </a:gridCol>
                <a:gridCol w="614943">
                  <a:extLst>
                    <a:ext uri="{9D8B030D-6E8A-4147-A177-3AD203B41FA5}">
                      <a16:colId xmlns:a16="http://schemas.microsoft.com/office/drawing/2014/main" val="984573650"/>
                    </a:ext>
                  </a:extLst>
                </a:gridCol>
                <a:gridCol w="964617">
                  <a:extLst>
                    <a:ext uri="{9D8B030D-6E8A-4147-A177-3AD203B41FA5}">
                      <a16:colId xmlns:a16="http://schemas.microsoft.com/office/drawing/2014/main" val="1214061140"/>
                    </a:ext>
                  </a:extLst>
                </a:gridCol>
                <a:gridCol w="614943">
                  <a:extLst>
                    <a:ext uri="{9D8B030D-6E8A-4147-A177-3AD203B41FA5}">
                      <a16:colId xmlns:a16="http://schemas.microsoft.com/office/drawing/2014/main" val="2353718084"/>
                    </a:ext>
                  </a:extLst>
                </a:gridCol>
                <a:gridCol w="614943">
                  <a:extLst>
                    <a:ext uri="{9D8B030D-6E8A-4147-A177-3AD203B41FA5}">
                      <a16:colId xmlns:a16="http://schemas.microsoft.com/office/drawing/2014/main" val="251951898"/>
                    </a:ext>
                  </a:extLst>
                </a:gridCol>
                <a:gridCol w="614943">
                  <a:extLst>
                    <a:ext uri="{9D8B030D-6E8A-4147-A177-3AD203B41FA5}">
                      <a16:colId xmlns:a16="http://schemas.microsoft.com/office/drawing/2014/main" val="3556520641"/>
                    </a:ext>
                  </a:extLst>
                </a:gridCol>
                <a:gridCol w="614943">
                  <a:extLst>
                    <a:ext uri="{9D8B030D-6E8A-4147-A177-3AD203B41FA5}">
                      <a16:colId xmlns:a16="http://schemas.microsoft.com/office/drawing/2014/main" val="2346665281"/>
                    </a:ext>
                  </a:extLst>
                </a:gridCol>
              </a:tblGrid>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67386983"/>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7350477"/>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49149317"/>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64852926"/>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59047692"/>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80234003"/>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70097325"/>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3631569"/>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63218899"/>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07290686"/>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90661688"/>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00991074"/>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91044858"/>
                  </a:ext>
                </a:extLst>
              </a:tr>
              <a:tr h="200791">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02469835"/>
                  </a:ext>
                </a:extLst>
              </a:tr>
            </a:tbl>
          </a:graphicData>
        </a:graphic>
      </p:graphicFrame>
      <p:graphicFrame>
        <p:nvGraphicFramePr>
          <p:cNvPr id="24" name="Table 23">
            <a:extLst>
              <a:ext uri="{FF2B5EF4-FFF2-40B4-BE49-F238E27FC236}">
                <a16:creationId xmlns:a16="http://schemas.microsoft.com/office/drawing/2014/main" id="{1D6B57E0-2343-46D6-ADB5-2BD17CD43BF5}"/>
              </a:ext>
            </a:extLst>
          </p:cNvPr>
          <p:cNvGraphicFramePr>
            <a:graphicFrameLocks noGrp="1"/>
          </p:cNvGraphicFramePr>
          <p:nvPr>
            <p:extLst>
              <p:ext uri="{D42A27DB-BD31-4B8C-83A1-F6EECF244321}">
                <p14:modId xmlns:p14="http://schemas.microsoft.com/office/powerpoint/2010/main" val="3904175427"/>
              </p:ext>
            </p:extLst>
          </p:nvPr>
        </p:nvGraphicFramePr>
        <p:xfrm>
          <a:off x="1670050" y="889207"/>
          <a:ext cx="8851900" cy="2667000"/>
        </p:xfrm>
        <a:graphic>
          <a:graphicData uri="http://schemas.openxmlformats.org/drawingml/2006/table">
            <a:tbl>
              <a:tblPr/>
              <a:tblGrid>
                <a:gridCol w="647700">
                  <a:extLst>
                    <a:ext uri="{9D8B030D-6E8A-4147-A177-3AD203B41FA5}">
                      <a16:colId xmlns:a16="http://schemas.microsoft.com/office/drawing/2014/main" val="2237031418"/>
                    </a:ext>
                  </a:extLst>
                </a:gridCol>
                <a:gridCol w="647700">
                  <a:extLst>
                    <a:ext uri="{9D8B030D-6E8A-4147-A177-3AD203B41FA5}">
                      <a16:colId xmlns:a16="http://schemas.microsoft.com/office/drawing/2014/main" val="3012291664"/>
                    </a:ext>
                  </a:extLst>
                </a:gridCol>
                <a:gridCol w="647700">
                  <a:extLst>
                    <a:ext uri="{9D8B030D-6E8A-4147-A177-3AD203B41FA5}">
                      <a16:colId xmlns:a16="http://schemas.microsoft.com/office/drawing/2014/main" val="743963763"/>
                    </a:ext>
                  </a:extLst>
                </a:gridCol>
                <a:gridCol w="1016000">
                  <a:extLst>
                    <a:ext uri="{9D8B030D-6E8A-4147-A177-3AD203B41FA5}">
                      <a16:colId xmlns:a16="http://schemas.microsoft.com/office/drawing/2014/main" val="3091080692"/>
                    </a:ext>
                  </a:extLst>
                </a:gridCol>
                <a:gridCol w="647700">
                  <a:extLst>
                    <a:ext uri="{9D8B030D-6E8A-4147-A177-3AD203B41FA5}">
                      <a16:colId xmlns:a16="http://schemas.microsoft.com/office/drawing/2014/main" val="3662677560"/>
                    </a:ext>
                  </a:extLst>
                </a:gridCol>
                <a:gridCol w="990600">
                  <a:extLst>
                    <a:ext uri="{9D8B030D-6E8A-4147-A177-3AD203B41FA5}">
                      <a16:colId xmlns:a16="http://schemas.microsoft.com/office/drawing/2014/main" val="3420485253"/>
                    </a:ext>
                  </a:extLst>
                </a:gridCol>
                <a:gridCol w="647700">
                  <a:extLst>
                    <a:ext uri="{9D8B030D-6E8A-4147-A177-3AD203B41FA5}">
                      <a16:colId xmlns:a16="http://schemas.microsoft.com/office/drawing/2014/main" val="3427601909"/>
                    </a:ext>
                  </a:extLst>
                </a:gridCol>
                <a:gridCol w="1016000">
                  <a:extLst>
                    <a:ext uri="{9D8B030D-6E8A-4147-A177-3AD203B41FA5}">
                      <a16:colId xmlns:a16="http://schemas.microsoft.com/office/drawing/2014/main" val="1182137460"/>
                    </a:ext>
                  </a:extLst>
                </a:gridCol>
                <a:gridCol w="647700">
                  <a:extLst>
                    <a:ext uri="{9D8B030D-6E8A-4147-A177-3AD203B41FA5}">
                      <a16:colId xmlns:a16="http://schemas.microsoft.com/office/drawing/2014/main" val="319931405"/>
                    </a:ext>
                  </a:extLst>
                </a:gridCol>
                <a:gridCol w="647700">
                  <a:extLst>
                    <a:ext uri="{9D8B030D-6E8A-4147-A177-3AD203B41FA5}">
                      <a16:colId xmlns:a16="http://schemas.microsoft.com/office/drawing/2014/main" val="345888257"/>
                    </a:ext>
                  </a:extLst>
                </a:gridCol>
                <a:gridCol w="647700">
                  <a:extLst>
                    <a:ext uri="{9D8B030D-6E8A-4147-A177-3AD203B41FA5}">
                      <a16:colId xmlns:a16="http://schemas.microsoft.com/office/drawing/2014/main" val="1471825185"/>
                    </a:ext>
                  </a:extLst>
                </a:gridCol>
                <a:gridCol w="647700">
                  <a:extLst>
                    <a:ext uri="{9D8B030D-6E8A-4147-A177-3AD203B41FA5}">
                      <a16:colId xmlns:a16="http://schemas.microsoft.com/office/drawing/2014/main" val="2627458910"/>
                    </a:ext>
                  </a:extLst>
                </a:gridCol>
              </a:tblGrid>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47803554"/>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4177492"/>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31007238"/>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588775"/>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97764354"/>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59915421"/>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03922150"/>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14823256"/>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31223067"/>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5487471"/>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49765031"/>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31118864"/>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58814502"/>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916331"/>
                  </a:ext>
                </a:extLst>
              </a:tr>
            </a:tbl>
          </a:graphicData>
        </a:graphic>
      </p:graphicFrame>
      <p:graphicFrame>
        <p:nvGraphicFramePr>
          <p:cNvPr id="25" name="Chart 24">
            <a:extLst>
              <a:ext uri="{FF2B5EF4-FFF2-40B4-BE49-F238E27FC236}">
                <a16:creationId xmlns:a16="http://schemas.microsoft.com/office/drawing/2014/main" id="{4D3F5A27-2939-46CC-BB36-B9ADEB541780}"/>
              </a:ext>
            </a:extLst>
          </p:cNvPr>
          <p:cNvGraphicFramePr/>
          <p:nvPr>
            <p:extLst>
              <p:ext uri="{D42A27DB-BD31-4B8C-83A1-F6EECF244321}">
                <p14:modId xmlns:p14="http://schemas.microsoft.com/office/powerpoint/2010/main" val="2019537963"/>
              </p:ext>
            </p:extLst>
          </p:nvPr>
        </p:nvGraphicFramePr>
        <p:xfrm>
          <a:off x="1809750" y="1147176"/>
          <a:ext cx="4073525" cy="25368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87D6888A-58C0-4710-A2E4-EE49F380DCEA}"/>
              </a:ext>
            </a:extLst>
          </p:cNvPr>
          <p:cNvGraphicFramePr>
            <a:graphicFrameLocks/>
          </p:cNvGraphicFramePr>
          <p:nvPr>
            <p:extLst>
              <p:ext uri="{D42A27DB-BD31-4B8C-83A1-F6EECF244321}">
                <p14:modId xmlns:p14="http://schemas.microsoft.com/office/powerpoint/2010/main" val="748041858"/>
              </p:ext>
            </p:extLst>
          </p:nvPr>
        </p:nvGraphicFramePr>
        <p:xfrm>
          <a:off x="6007100" y="1147176"/>
          <a:ext cx="4067175" cy="25415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Object 26">
            <a:extLst>
              <a:ext uri="{FF2B5EF4-FFF2-40B4-BE49-F238E27FC236}">
                <a16:creationId xmlns:a16="http://schemas.microsoft.com/office/drawing/2014/main" id="{E4DEB4F8-F7AA-4088-B7D1-732A52916095}"/>
              </a:ext>
            </a:extLst>
          </p:cNvPr>
          <p:cNvGraphicFramePr>
            <a:graphicFrameLocks noChangeAspect="1"/>
          </p:cNvGraphicFramePr>
          <p:nvPr>
            <p:extLst>
              <p:ext uri="{D42A27DB-BD31-4B8C-83A1-F6EECF244321}">
                <p14:modId xmlns:p14="http://schemas.microsoft.com/office/powerpoint/2010/main" val="3269638256"/>
              </p:ext>
            </p:extLst>
          </p:nvPr>
        </p:nvGraphicFramePr>
        <p:xfrm>
          <a:off x="3201987" y="3804895"/>
          <a:ext cx="5768393" cy="2687980"/>
        </p:xfrm>
        <a:graphic>
          <a:graphicData uri="http://schemas.openxmlformats.org/presentationml/2006/ole">
            <mc:AlternateContent xmlns:mc="http://schemas.openxmlformats.org/markup-compatibility/2006">
              <mc:Choice xmlns:v="urn:schemas-microsoft-com:vml" Requires="v">
                <p:oleObj spid="_x0000_s2175" name="Worksheet" r:id="rId7" imgW="5610157" imgH="2505165" progId="Excel.Sheet.12">
                  <p:embed/>
                </p:oleObj>
              </mc:Choice>
              <mc:Fallback>
                <p:oleObj name="Worksheet" r:id="rId7" imgW="5610157" imgH="2505165" progId="Excel.Sheet.12">
                  <p:embed/>
                  <p:pic>
                    <p:nvPicPr>
                      <p:cNvPr id="0" name=""/>
                      <p:cNvPicPr/>
                      <p:nvPr/>
                    </p:nvPicPr>
                    <p:blipFill>
                      <a:blip r:embed="rId8"/>
                      <a:stretch>
                        <a:fillRect/>
                      </a:stretch>
                    </p:blipFill>
                    <p:spPr>
                      <a:xfrm>
                        <a:off x="3201987" y="3804895"/>
                        <a:ext cx="5768393" cy="268798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D011B15C-2A02-4AD5-A8DA-DB10059F9A2D}"/>
              </a:ext>
            </a:extLst>
          </p:cNvPr>
          <p:cNvSpPr>
            <a:spLocks noGrp="1"/>
          </p:cNvSpPr>
          <p:nvPr>
            <p:ph type="sldNum" sz="quarter" idx="12"/>
          </p:nvPr>
        </p:nvSpPr>
        <p:spPr/>
        <p:txBody>
          <a:bodyPr/>
          <a:lstStyle/>
          <a:p>
            <a:fld id="{3EBD30D2-B7F7-469B-8C39-614977667F20}" type="slidenum">
              <a:rPr lang="en-US" smtClean="0"/>
              <a:t>24</a:t>
            </a:fld>
            <a:endParaRPr lang="en-US" dirty="0"/>
          </a:p>
        </p:txBody>
      </p:sp>
    </p:spTree>
    <p:extLst>
      <p:ext uri="{BB962C8B-B14F-4D97-AF65-F5344CB8AC3E}">
        <p14:creationId xmlns:p14="http://schemas.microsoft.com/office/powerpoint/2010/main" val="190203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619"/>
          </a:xfrm>
        </p:spPr>
        <p:txBody>
          <a:bodyPr/>
          <a:lstStyle/>
          <a:p>
            <a:r>
              <a:rPr lang="en-US" dirty="0">
                <a:solidFill>
                  <a:srgbClr val="5769AE"/>
                </a:solidFill>
                <a:latin typeface="Arial" panose="020B0604020202020204" pitchFamily="34" charset="0"/>
                <a:cs typeface="Arial" panose="020B0604020202020204" pitchFamily="34" charset="0"/>
              </a:rPr>
              <a:t>TANF Caseload</a:t>
            </a:r>
          </a:p>
        </p:txBody>
      </p:sp>
      <p:sp>
        <p:nvSpPr>
          <p:cNvPr id="3" name="Content Placeholder 2"/>
          <p:cNvSpPr>
            <a:spLocks noGrp="1"/>
          </p:cNvSpPr>
          <p:nvPr>
            <p:ph idx="1"/>
          </p:nvPr>
        </p:nvSpPr>
        <p:spPr>
          <a:xfrm>
            <a:off x="838200" y="1131053"/>
            <a:ext cx="10515600" cy="2561271"/>
          </a:xfrm>
        </p:spPr>
        <p:txBody>
          <a:bodyPr/>
          <a:lstStyle/>
          <a:p>
            <a:pPr marL="0" indent="0">
              <a:buNone/>
            </a:pP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graphicFrame>
        <p:nvGraphicFramePr>
          <p:cNvPr id="8" name="Chart 7">
            <a:extLst>
              <a:ext uri="{FF2B5EF4-FFF2-40B4-BE49-F238E27FC236}">
                <a16:creationId xmlns:a16="http://schemas.microsoft.com/office/drawing/2014/main" id="{363833E2-0F00-4D78-80F2-CACFED3DF710}"/>
              </a:ext>
            </a:extLst>
          </p:cNvPr>
          <p:cNvGraphicFramePr>
            <a:graphicFrameLocks/>
          </p:cNvGraphicFramePr>
          <p:nvPr>
            <p:extLst>
              <p:ext uri="{D42A27DB-BD31-4B8C-83A1-F6EECF244321}">
                <p14:modId xmlns:p14="http://schemas.microsoft.com/office/powerpoint/2010/main" val="986030275"/>
              </p:ext>
            </p:extLst>
          </p:nvPr>
        </p:nvGraphicFramePr>
        <p:xfrm>
          <a:off x="1927226" y="1057844"/>
          <a:ext cx="4073525" cy="2468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DD3C1B4-F719-48B5-9412-4B66A9C2A6E1}"/>
              </a:ext>
            </a:extLst>
          </p:cNvPr>
          <p:cNvGraphicFramePr>
            <a:graphicFrameLocks/>
          </p:cNvGraphicFramePr>
          <p:nvPr>
            <p:extLst>
              <p:ext uri="{D42A27DB-BD31-4B8C-83A1-F6EECF244321}">
                <p14:modId xmlns:p14="http://schemas.microsoft.com/office/powerpoint/2010/main" val="2826065548"/>
              </p:ext>
            </p:extLst>
          </p:nvPr>
        </p:nvGraphicFramePr>
        <p:xfrm>
          <a:off x="6191251" y="1049112"/>
          <a:ext cx="4067175" cy="2486025"/>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a:extLst>
              <a:ext uri="{FF2B5EF4-FFF2-40B4-BE49-F238E27FC236}">
                <a16:creationId xmlns:a16="http://schemas.microsoft.com/office/drawing/2014/main" id="{07DBBD03-567D-4545-B18C-87E4B8D6FDAF}"/>
              </a:ext>
            </a:extLst>
          </p:cNvPr>
          <p:cNvPicPr>
            <a:picLocks noChangeAspect="1"/>
          </p:cNvPicPr>
          <p:nvPr/>
        </p:nvPicPr>
        <p:blipFill>
          <a:blip r:embed="rId6"/>
          <a:stretch>
            <a:fillRect/>
          </a:stretch>
        </p:blipFill>
        <p:spPr>
          <a:xfrm>
            <a:off x="3310360" y="3692323"/>
            <a:ext cx="5822066" cy="2800551"/>
          </a:xfrm>
          <a:prstGeom prst="rect">
            <a:avLst/>
          </a:prstGeom>
        </p:spPr>
      </p:pic>
      <p:sp>
        <p:nvSpPr>
          <p:cNvPr id="6" name="Slide Number Placeholder 5">
            <a:extLst>
              <a:ext uri="{FF2B5EF4-FFF2-40B4-BE49-F238E27FC236}">
                <a16:creationId xmlns:a16="http://schemas.microsoft.com/office/drawing/2014/main" id="{BB4EF8D7-ECDD-470E-BA9B-F6EE558A77DD}"/>
              </a:ext>
            </a:extLst>
          </p:cNvPr>
          <p:cNvSpPr>
            <a:spLocks noGrp="1"/>
          </p:cNvSpPr>
          <p:nvPr>
            <p:ph type="sldNum" sz="quarter" idx="12"/>
          </p:nvPr>
        </p:nvSpPr>
        <p:spPr/>
        <p:txBody>
          <a:bodyPr/>
          <a:lstStyle/>
          <a:p>
            <a:fld id="{3EBD30D2-B7F7-469B-8C39-614977667F20}" type="slidenum">
              <a:rPr lang="en-US" smtClean="0"/>
              <a:t>25</a:t>
            </a:fld>
            <a:endParaRPr lang="en-US" dirty="0"/>
          </a:p>
        </p:txBody>
      </p:sp>
    </p:spTree>
    <p:extLst>
      <p:ext uri="{BB962C8B-B14F-4D97-AF65-F5344CB8AC3E}">
        <p14:creationId xmlns:p14="http://schemas.microsoft.com/office/powerpoint/2010/main" val="1155790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6009-3787-4CA8-9300-81934D69A29A}"/>
              </a:ext>
            </a:extLst>
          </p:cNvPr>
          <p:cNvSpPr>
            <a:spLocks noGrp="1"/>
          </p:cNvSpPr>
          <p:nvPr>
            <p:ph type="title"/>
          </p:nvPr>
        </p:nvSpPr>
        <p:spPr>
          <a:xfrm>
            <a:off x="838200" y="365125"/>
            <a:ext cx="10515600" cy="884941"/>
          </a:xfrm>
        </p:spPr>
        <p:txBody>
          <a:bodyPr>
            <a:normAutofit/>
          </a:bodyPr>
          <a:lstStyle/>
          <a:p>
            <a:r>
              <a:rPr lang="en-US" dirty="0">
                <a:solidFill>
                  <a:srgbClr val="5769AE"/>
                </a:solidFill>
                <a:latin typeface="Arial" panose="020B0604020202020204" pitchFamily="34" charset="0"/>
                <a:cs typeface="Arial" panose="020B0604020202020204" pitchFamily="34" charset="0"/>
              </a:rPr>
              <a:t>Key Issues Going Forward</a:t>
            </a:r>
            <a:endParaRPr lang="en-US" dirty="0"/>
          </a:p>
        </p:txBody>
      </p:sp>
      <p:sp>
        <p:nvSpPr>
          <p:cNvPr id="3" name="Content Placeholder 2">
            <a:extLst>
              <a:ext uri="{FF2B5EF4-FFF2-40B4-BE49-F238E27FC236}">
                <a16:creationId xmlns:a16="http://schemas.microsoft.com/office/drawing/2014/main" id="{19419228-EE91-4DC8-952C-953EAF7D9FBD}"/>
              </a:ext>
            </a:extLst>
          </p:cNvPr>
          <p:cNvSpPr>
            <a:spLocks noGrp="1"/>
          </p:cNvSpPr>
          <p:nvPr>
            <p:ph idx="1"/>
          </p:nvPr>
        </p:nvSpPr>
        <p:spPr>
          <a:xfrm>
            <a:off x="838200" y="1576551"/>
            <a:ext cx="10515600" cy="4600411"/>
          </a:xfrm>
        </p:spPr>
        <p:txBody>
          <a:bodyPr>
            <a:normAutofit/>
          </a:bodyPr>
          <a:lstStyle/>
          <a:p>
            <a:r>
              <a:rPr lang="en-US" sz="3200" dirty="0"/>
              <a:t>Child Welfare Grants</a:t>
            </a:r>
          </a:p>
          <a:p>
            <a:r>
              <a:rPr lang="en-US" sz="3200" dirty="0"/>
              <a:t>Families First Prevention Services Act</a:t>
            </a:r>
          </a:p>
          <a:p>
            <a:r>
              <a:rPr lang="en-US" sz="3200" dirty="0"/>
              <a:t>Child Welfare Task Force and Mental Health Task Force</a:t>
            </a:r>
          </a:p>
          <a:p>
            <a:r>
              <a:rPr lang="en-US" sz="3200" dirty="0"/>
              <a:t>Safety Net Programs</a:t>
            </a:r>
          </a:p>
          <a:p>
            <a:r>
              <a:rPr lang="en-US" sz="3200" dirty="0"/>
              <a:t>Collaboration and Cross-Agency Coordination</a:t>
            </a:r>
          </a:p>
          <a:p>
            <a:endParaRPr lang="en-US" dirty="0"/>
          </a:p>
          <a:p>
            <a:pPr marL="0" indent="0">
              <a:buNone/>
            </a:pPr>
            <a:endParaRPr lang="en-US" dirty="0"/>
          </a:p>
          <a:p>
            <a:pPr marL="0" indent="0">
              <a:buNone/>
            </a:pPr>
            <a:r>
              <a:rPr lang="en-US" sz="4400" dirty="0"/>
              <a:t>Questions?</a:t>
            </a:r>
          </a:p>
        </p:txBody>
      </p:sp>
      <p:sp>
        <p:nvSpPr>
          <p:cNvPr id="4" name="Slide Number Placeholder 3">
            <a:extLst>
              <a:ext uri="{FF2B5EF4-FFF2-40B4-BE49-F238E27FC236}">
                <a16:creationId xmlns:a16="http://schemas.microsoft.com/office/drawing/2014/main" id="{A04395B0-E2F7-4BAF-BC55-D6A2CF140E3B}"/>
              </a:ext>
            </a:extLst>
          </p:cNvPr>
          <p:cNvSpPr>
            <a:spLocks noGrp="1"/>
          </p:cNvSpPr>
          <p:nvPr>
            <p:ph type="sldNum" sz="quarter" idx="12"/>
          </p:nvPr>
        </p:nvSpPr>
        <p:spPr/>
        <p:txBody>
          <a:bodyPr/>
          <a:lstStyle/>
          <a:p>
            <a:fld id="{3EBD30D2-B7F7-469B-8C39-614977667F20}" type="slidenum">
              <a:rPr lang="en-US" smtClean="0"/>
              <a:pPr/>
              <a:t>26</a:t>
            </a:fld>
            <a:endParaRPr lang="en-US" dirty="0"/>
          </a:p>
        </p:txBody>
      </p:sp>
    </p:spTree>
    <p:extLst>
      <p:ext uri="{BB962C8B-B14F-4D97-AF65-F5344CB8AC3E}">
        <p14:creationId xmlns:p14="http://schemas.microsoft.com/office/powerpoint/2010/main" val="412270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15" y="0"/>
            <a:ext cx="11975685" cy="1325563"/>
          </a:xfrm>
        </p:spPr>
        <p:txBody>
          <a:bodyPr>
            <a:normAutofit/>
          </a:bodyPr>
          <a:lstStyle/>
          <a:p>
            <a:pPr algn="ctr"/>
            <a:r>
              <a:rPr lang="en-US" sz="3600" b="1" dirty="0">
                <a:solidFill>
                  <a:srgbClr val="5769AE"/>
                </a:solidFill>
                <a:latin typeface="Arial" panose="020B0604020202020204" pitchFamily="34" charset="0"/>
                <a:cs typeface="Arial" panose="020B0604020202020204" pitchFamily="34" charset="0"/>
              </a:rPr>
              <a:t>OUR MISSION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461506"/>
            <a:ext cx="3479799" cy="339649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684" y="1184722"/>
            <a:ext cx="3843660" cy="256522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4093" y="1186188"/>
            <a:ext cx="3841071" cy="2563352"/>
          </a:xfrm>
          <a:prstGeom prst="rect">
            <a:avLst/>
          </a:prstGeom>
          <a:ln>
            <a:noFill/>
          </a:ln>
          <a:effectLst>
            <a:outerShdw blurRad="292100" dist="139700" dir="2700000" algn="tl" rotWithShape="0">
              <a:srgbClr val="333333">
                <a:alpha val="65000"/>
              </a:srgbClr>
            </a:outerShdw>
          </a:effectLst>
        </p:spPr>
      </p:pic>
      <p:sp>
        <p:nvSpPr>
          <p:cNvPr id="11" name="Title 1"/>
          <p:cNvSpPr txBox="1">
            <a:spLocks/>
          </p:cNvSpPr>
          <p:nvPr/>
        </p:nvSpPr>
        <p:spPr>
          <a:xfrm>
            <a:off x="590098" y="3370770"/>
            <a:ext cx="36190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292A66"/>
                </a:solidFill>
                <a:latin typeface="Arial" panose="020B0604020202020204" pitchFamily="34" charset="0"/>
                <a:cs typeface="Arial" panose="020B0604020202020204" pitchFamily="34" charset="0"/>
              </a:rPr>
              <a:t>Protect Children</a:t>
            </a:r>
          </a:p>
        </p:txBody>
      </p:sp>
      <p:sp>
        <p:nvSpPr>
          <p:cNvPr id="12" name="Title 1"/>
          <p:cNvSpPr txBox="1">
            <a:spLocks/>
          </p:cNvSpPr>
          <p:nvPr/>
        </p:nvSpPr>
        <p:spPr>
          <a:xfrm>
            <a:off x="7848912" y="3630923"/>
            <a:ext cx="38485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292A66"/>
                </a:solidFill>
                <a:latin typeface="Arial" panose="020B0604020202020204" pitchFamily="34" charset="0"/>
                <a:cs typeface="Arial" panose="020B0604020202020204" pitchFamily="34" charset="0"/>
              </a:rPr>
              <a:t>Encourage Personal Responsibility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983" y="1184722"/>
            <a:ext cx="3843660" cy="2565225"/>
          </a:xfrm>
          <a:prstGeom prst="rect">
            <a:avLst/>
          </a:prstGeom>
          <a:ln>
            <a:noFill/>
          </a:ln>
          <a:effectLst>
            <a:outerShdw blurRad="292100" dist="139700" dir="2700000" algn="tl" rotWithShape="0">
              <a:srgbClr val="333333">
                <a:alpha val="65000"/>
              </a:srgbClr>
            </a:outerShdw>
          </a:effectLst>
        </p:spPr>
      </p:pic>
      <p:sp>
        <p:nvSpPr>
          <p:cNvPr id="14" name="Title 1"/>
          <p:cNvSpPr txBox="1">
            <a:spLocks/>
          </p:cNvSpPr>
          <p:nvPr/>
        </p:nvSpPr>
        <p:spPr>
          <a:xfrm>
            <a:off x="4309257" y="3605523"/>
            <a:ext cx="36190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292A66"/>
                </a:solidFill>
                <a:latin typeface="Arial" panose="020B0604020202020204" pitchFamily="34" charset="0"/>
                <a:cs typeface="Arial" panose="020B0604020202020204" pitchFamily="34" charset="0"/>
              </a:rPr>
              <a:t>Promote Healthy Families</a:t>
            </a:r>
          </a:p>
        </p:txBody>
      </p:sp>
      <p:sp>
        <p:nvSpPr>
          <p:cNvPr id="3" name="Slide Number Placeholder 2">
            <a:extLst>
              <a:ext uri="{FF2B5EF4-FFF2-40B4-BE49-F238E27FC236}">
                <a16:creationId xmlns:a16="http://schemas.microsoft.com/office/drawing/2014/main" id="{E02F5E9B-6CB5-4CB1-A427-EF94D9B2DD1C}"/>
              </a:ext>
            </a:extLst>
          </p:cNvPr>
          <p:cNvSpPr>
            <a:spLocks noGrp="1"/>
          </p:cNvSpPr>
          <p:nvPr>
            <p:ph type="sldNum" sz="quarter" idx="12"/>
          </p:nvPr>
        </p:nvSpPr>
        <p:spPr/>
        <p:txBody>
          <a:bodyPr/>
          <a:lstStyle/>
          <a:p>
            <a:fld id="{3EBD30D2-B7F7-469B-8C39-614977667F20}" type="slidenum">
              <a:rPr lang="en-US" smtClean="0"/>
              <a:t>3</a:t>
            </a:fld>
            <a:endParaRPr lang="en-US" dirty="0"/>
          </a:p>
        </p:txBody>
      </p:sp>
    </p:spTree>
    <p:extLst>
      <p:ext uri="{BB962C8B-B14F-4D97-AF65-F5344CB8AC3E}">
        <p14:creationId xmlns:p14="http://schemas.microsoft.com/office/powerpoint/2010/main" val="320988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0"/>
            <a:ext cx="10515600" cy="1325563"/>
          </a:xfrm>
        </p:spPr>
        <p:txBody>
          <a:bodyPr>
            <a:normAutofit/>
          </a:bodyPr>
          <a:lstStyle/>
          <a:p>
            <a:pPr algn="ctr"/>
            <a:r>
              <a:rPr lang="en-US" sz="3600" b="1" dirty="0">
                <a:solidFill>
                  <a:srgbClr val="5769AE"/>
                </a:solidFill>
                <a:latin typeface="Arial" panose="020B0604020202020204" pitchFamily="34" charset="0"/>
                <a:cs typeface="Arial" panose="020B0604020202020204" pitchFamily="34" charset="0"/>
              </a:rPr>
              <a:t>OUR MAJOR PROGRAM AREAS</a:t>
            </a: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185" y="1257301"/>
            <a:ext cx="2721790" cy="181292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722405" y="3107490"/>
            <a:ext cx="2721790" cy="646331"/>
          </a:xfrm>
          <a:prstGeom prst="rect">
            <a:avLst/>
          </a:prstGeom>
          <a:noFill/>
        </p:spPr>
        <p:txBody>
          <a:bodyPr wrap="square" rtlCol="0">
            <a:spAutoFit/>
          </a:bodyPr>
          <a:lstStyle/>
          <a:p>
            <a:pPr algn="ctr"/>
            <a:r>
              <a:rPr lang="en-US" dirty="0">
                <a:solidFill>
                  <a:srgbClr val="292A66"/>
                </a:solidFill>
                <a:latin typeface="Arial" panose="020B0604020202020204" pitchFamily="34" charset="0"/>
                <a:cs typeface="Arial" panose="020B0604020202020204" pitchFamily="34" charset="0"/>
              </a:rPr>
              <a:t>Prevention and Protection Services</a:t>
            </a:r>
          </a:p>
        </p:txBody>
      </p:sp>
      <p:sp>
        <p:nvSpPr>
          <p:cNvPr id="12" name="TextBox 11"/>
          <p:cNvSpPr txBox="1"/>
          <p:nvPr/>
        </p:nvSpPr>
        <p:spPr>
          <a:xfrm>
            <a:off x="971185" y="3138340"/>
            <a:ext cx="2721790" cy="646331"/>
          </a:xfrm>
          <a:prstGeom prst="rect">
            <a:avLst/>
          </a:prstGeom>
          <a:noFill/>
        </p:spPr>
        <p:txBody>
          <a:bodyPr wrap="square" rtlCol="0">
            <a:spAutoFit/>
          </a:bodyPr>
          <a:lstStyle/>
          <a:p>
            <a:pPr algn="ctr"/>
            <a:r>
              <a:rPr lang="en-US" dirty="0">
                <a:solidFill>
                  <a:srgbClr val="292A66"/>
                </a:solidFill>
                <a:latin typeface="Arial" panose="020B0604020202020204" pitchFamily="34" charset="0"/>
                <a:cs typeface="Arial" panose="020B0604020202020204" pitchFamily="34" charset="0"/>
              </a:rPr>
              <a:t>Economic and Employment Services</a:t>
            </a:r>
          </a:p>
        </p:txBody>
      </p:sp>
      <p:sp>
        <p:nvSpPr>
          <p:cNvPr id="13" name="TextBox 12"/>
          <p:cNvSpPr txBox="1"/>
          <p:nvPr/>
        </p:nvSpPr>
        <p:spPr>
          <a:xfrm>
            <a:off x="8619310" y="3187698"/>
            <a:ext cx="2721790" cy="369332"/>
          </a:xfrm>
          <a:prstGeom prst="rect">
            <a:avLst/>
          </a:prstGeom>
          <a:noFill/>
        </p:spPr>
        <p:txBody>
          <a:bodyPr wrap="square" rtlCol="0">
            <a:spAutoFit/>
          </a:bodyPr>
          <a:lstStyle/>
          <a:p>
            <a:pPr algn="ctr"/>
            <a:r>
              <a:rPr lang="en-US" dirty="0">
                <a:solidFill>
                  <a:srgbClr val="292A66"/>
                </a:solidFill>
                <a:latin typeface="Arial" panose="020B0604020202020204" pitchFamily="34" charset="0"/>
                <a:cs typeface="Arial" panose="020B0604020202020204" pitchFamily="34" charset="0"/>
              </a:rPr>
              <a:t>Rehabilitation Services </a:t>
            </a:r>
          </a:p>
        </p:txBody>
      </p:sp>
      <p:sp>
        <p:nvSpPr>
          <p:cNvPr id="14" name="TextBox 13"/>
          <p:cNvSpPr txBox="1"/>
          <p:nvPr/>
        </p:nvSpPr>
        <p:spPr>
          <a:xfrm>
            <a:off x="4788146" y="6056171"/>
            <a:ext cx="2721790" cy="369332"/>
          </a:xfrm>
          <a:prstGeom prst="rect">
            <a:avLst/>
          </a:prstGeom>
          <a:noFill/>
        </p:spPr>
        <p:txBody>
          <a:bodyPr wrap="square" rtlCol="0">
            <a:spAutoFit/>
          </a:bodyPr>
          <a:lstStyle/>
          <a:p>
            <a:pPr algn="ctr"/>
            <a:r>
              <a:rPr lang="en-US" dirty="0">
                <a:solidFill>
                  <a:srgbClr val="292A66"/>
                </a:solidFill>
                <a:latin typeface="Arial" panose="020B0604020202020204" pitchFamily="34" charset="0"/>
                <a:cs typeface="Arial" panose="020B0604020202020204" pitchFamily="34" charset="0"/>
              </a:rPr>
              <a:t>Child Support Services </a:t>
            </a:r>
          </a:p>
        </p:txBody>
      </p:sp>
      <p:sp>
        <p:nvSpPr>
          <p:cNvPr id="15" name="TextBox 14"/>
          <p:cNvSpPr txBox="1"/>
          <p:nvPr/>
        </p:nvSpPr>
        <p:spPr>
          <a:xfrm>
            <a:off x="6344859" y="5994399"/>
            <a:ext cx="2721790" cy="369332"/>
          </a:xfrm>
          <a:prstGeom prst="rect">
            <a:avLst/>
          </a:prstGeom>
          <a:noFill/>
        </p:spPr>
        <p:txBody>
          <a:bodyPr wrap="square" rtlCol="0">
            <a:spAutoFit/>
          </a:bodyPr>
          <a:lstStyle/>
          <a:p>
            <a:pPr algn="ctr"/>
            <a:endParaRPr lang="en-US" dirty="0">
              <a:solidFill>
                <a:srgbClr val="292A6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910" y="1127123"/>
            <a:ext cx="2709190" cy="19431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2405" y="1251402"/>
            <a:ext cx="2721790" cy="181132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2405" y="3997825"/>
            <a:ext cx="2721790" cy="1814342"/>
          </a:xfrm>
          <a:prstGeom prst="rect">
            <a:avLst/>
          </a:prstGeom>
          <a:ln>
            <a:noFill/>
          </a:ln>
          <a:effectLst>
            <a:outerShdw blurRad="292100" dist="139700" dir="2700000" algn="tl" rotWithShape="0">
              <a:srgbClr val="333333">
                <a:alpha val="65000"/>
              </a:srgbClr>
            </a:outerShdw>
          </a:effectLst>
        </p:spPr>
      </p:pic>
      <p:pic>
        <p:nvPicPr>
          <p:cNvPr id="19"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 y="3461506"/>
            <a:ext cx="3479799" cy="3396493"/>
          </a:xfr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6" name="Slide Number Placeholder 5">
            <a:extLst>
              <a:ext uri="{FF2B5EF4-FFF2-40B4-BE49-F238E27FC236}">
                <a16:creationId xmlns:a16="http://schemas.microsoft.com/office/drawing/2014/main" id="{28EC5163-B5A1-4F28-B135-F5C15D1BF606}"/>
              </a:ext>
            </a:extLst>
          </p:cNvPr>
          <p:cNvSpPr>
            <a:spLocks noGrp="1"/>
          </p:cNvSpPr>
          <p:nvPr>
            <p:ph type="sldNum" sz="quarter" idx="12"/>
          </p:nvPr>
        </p:nvSpPr>
        <p:spPr/>
        <p:txBody>
          <a:bodyPr/>
          <a:lstStyle/>
          <a:p>
            <a:fld id="{3EBD30D2-B7F7-469B-8C39-614977667F20}" type="slidenum">
              <a:rPr lang="en-US" smtClean="0"/>
              <a:t>4</a:t>
            </a:fld>
            <a:endParaRPr lang="en-US" dirty="0"/>
          </a:p>
        </p:txBody>
      </p:sp>
    </p:spTree>
    <p:extLst>
      <p:ext uri="{BB962C8B-B14F-4D97-AF65-F5344CB8AC3E}">
        <p14:creationId xmlns:p14="http://schemas.microsoft.com/office/powerpoint/2010/main" val="192793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Economic and Employment Services</a:t>
            </a:r>
          </a:p>
        </p:txBody>
      </p:sp>
      <p:sp>
        <p:nvSpPr>
          <p:cNvPr id="3" name="Content Placeholder 2"/>
          <p:cNvSpPr>
            <a:spLocks noGrp="1"/>
          </p:cNvSpPr>
          <p:nvPr>
            <p:ph idx="1"/>
          </p:nvPr>
        </p:nvSpPr>
        <p:spPr>
          <a:xfrm>
            <a:off x="838200" y="1749425"/>
            <a:ext cx="10515600" cy="4333875"/>
          </a:xfrm>
        </p:spPr>
        <p:txBody>
          <a:bodyPr/>
          <a:lstStyle/>
          <a:p>
            <a:r>
              <a:rPr lang="en-US" dirty="0">
                <a:solidFill>
                  <a:schemeClr val="tx1">
                    <a:lumMod val="75000"/>
                    <a:lumOff val="25000"/>
                  </a:schemeClr>
                </a:solidFill>
                <a:latin typeface="Arial" panose="020B0604020202020204" pitchFamily="34" charset="0"/>
                <a:cs typeface="Arial" panose="020B0604020202020204" pitchFamily="34" charset="0"/>
              </a:rPr>
              <a:t>Economic and Employment Services (EES) provides a variety of programs that can help families achieve self-reliance. These  include:</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cash assistance (Temporary Assistance for Needy Families)</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food assistance  (Supplemental Nutrition Assistance Program)</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child care assistance</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employment assistance</a:t>
            </a:r>
          </a:p>
          <a:p>
            <a:pPr lvl="1"/>
            <a:r>
              <a:rPr lang="en-US" sz="2600" dirty="0">
                <a:solidFill>
                  <a:schemeClr val="tx1">
                    <a:lumMod val="75000"/>
                    <a:lumOff val="25000"/>
                  </a:schemeClr>
                </a:solidFill>
                <a:latin typeface="Arial" panose="020B0604020202020204" pitchFamily="34" charset="0"/>
                <a:cs typeface="Arial" panose="020B0604020202020204" pitchFamily="34" charset="0"/>
              </a:rPr>
              <a:t>energy assistance</a:t>
            </a:r>
          </a:p>
          <a:p>
            <a:pPr lvl="1"/>
            <a:endParaRPr lang="en-US" sz="2600" dirty="0">
              <a:solidFill>
                <a:schemeClr val="tx1">
                  <a:lumMod val="75000"/>
                  <a:lumOff val="25000"/>
                </a:schemeClr>
              </a:solidFill>
              <a:latin typeface="Arial" panose="020B0604020202020204" pitchFamily="34" charset="0"/>
              <a:cs typeface="Arial" panose="020B0604020202020204" pitchFamily="34" charset="0"/>
            </a:endParaRPr>
          </a:p>
          <a:p>
            <a:pPr marL="457200" lvl="1" indent="0">
              <a:buNone/>
            </a:pPr>
            <a:endParaRPr lang="en-US" sz="2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TextBox 7"/>
          <p:cNvSpPr txBox="1"/>
          <p:nvPr/>
        </p:nvSpPr>
        <p:spPr>
          <a:xfrm>
            <a:off x="2213130" y="6023115"/>
            <a:ext cx="8128000" cy="707886"/>
          </a:xfrm>
          <a:prstGeom prst="rect">
            <a:avLst/>
          </a:prstGeom>
          <a:noFill/>
        </p:spPr>
        <p:txBody>
          <a:bodyPr wrap="square" rtlCol="0">
            <a:spAutoFit/>
          </a:bodyPr>
          <a:lstStyle/>
          <a:p>
            <a:pPr algn="ctr"/>
            <a:r>
              <a:rPr lang="en-US" sz="2000" dirty="0">
                <a:solidFill>
                  <a:srgbClr val="292A66"/>
                </a:solidFill>
                <a:latin typeface="Arial" panose="020B0604020202020204" pitchFamily="34" charset="0"/>
                <a:cs typeface="Arial" panose="020B0604020202020204" pitchFamily="34" charset="0"/>
              </a:rPr>
              <a:t>Kansas Benefits Card Support</a:t>
            </a:r>
          </a:p>
          <a:p>
            <a:pPr algn="ctr"/>
            <a:r>
              <a:rPr lang="en-US" sz="2000" dirty="0">
                <a:solidFill>
                  <a:srgbClr val="292A66"/>
                </a:solidFill>
                <a:latin typeface="Arial" panose="020B0604020202020204" pitchFamily="34" charset="0"/>
                <a:cs typeface="Arial" panose="020B0604020202020204" pitchFamily="34" charset="0"/>
              </a:rPr>
              <a:t>1-800-831-5235</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627" y="5275033"/>
            <a:ext cx="675005" cy="680614"/>
          </a:xfrm>
          <a:prstGeom prst="rect">
            <a:avLst/>
          </a:prstGeom>
        </p:spPr>
      </p:pic>
      <p:sp>
        <p:nvSpPr>
          <p:cNvPr id="4" name="Slide Number Placeholder 3">
            <a:extLst>
              <a:ext uri="{FF2B5EF4-FFF2-40B4-BE49-F238E27FC236}">
                <a16:creationId xmlns:a16="http://schemas.microsoft.com/office/drawing/2014/main" id="{B1ABD1FD-BE05-4B00-9B10-8D0FBCF087AD}"/>
              </a:ext>
            </a:extLst>
          </p:cNvPr>
          <p:cNvSpPr>
            <a:spLocks noGrp="1"/>
          </p:cNvSpPr>
          <p:nvPr>
            <p:ph type="sldNum" sz="quarter" idx="12"/>
          </p:nvPr>
        </p:nvSpPr>
        <p:spPr/>
        <p:txBody>
          <a:bodyPr/>
          <a:lstStyle/>
          <a:p>
            <a:fld id="{3EBD30D2-B7F7-469B-8C39-614977667F20}" type="slidenum">
              <a:rPr lang="en-US" smtClean="0"/>
              <a:t>5</a:t>
            </a:fld>
            <a:endParaRPr lang="en-US" dirty="0"/>
          </a:p>
        </p:txBody>
      </p:sp>
    </p:spTree>
    <p:extLst>
      <p:ext uri="{BB962C8B-B14F-4D97-AF65-F5344CB8AC3E}">
        <p14:creationId xmlns:p14="http://schemas.microsoft.com/office/powerpoint/2010/main" val="302335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Prevention and Protection Services</a:t>
            </a:r>
          </a:p>
        </p:txBody>
      </p:sp>
      <p:sp>
        <p:nvSpPr>
          <p:cNvPr id="3" name="Content Placeholder 2"/>
          <p:cNvSpPr>
            <a:spLocks noGrp="1"/>
          </p:cNvSpPr>
          <p:nvPr>
            <p:ph idx="1"/>
          </p:nvPr>
        </p:nvSpPr>
        <p:spPr/>
        <p:txBody>
          <a:bodyPr/>
          <a:lstStyle/>
          <a:p>
            <a:r>
              <a:rPr lang="en-US" dirty="0">
                <a:solidFill>
                  <a:schemeClr val="tx1">
                    <a:lumMod val="75000"/>
                    <a:lumOff val="25000"/>
                  </a:schemeClr>
                </a:solidFill>
                <a:latin typeface="Arial" panose="020B0604020202020204" pitchFamily="34" charset="0"/>
                <a:cs typeface="Arial" panose="020B0604020202020204" pitchFamily="34" charset="0"/>
              </a:rPr>
              <a:t>Prevention and Protection Services helps families and vulnerable adults by providing:</a:t>
            </a:r>
          </a:p>
          <a:p>
            <a:pPr lvl="1"/>
            <a:r>
              <a:rPr lang="en-US" dirty="0">
                <a:solidFill>
                  <a:schemeClr val="tx1">
                    <a:lumMod val="75000"/>
                    <a:lumOff val="25000"/>
                  </a:schemeClr>
                </a:solidFill>
                <a:latin typeface="Arial" panose="020B0604020202020204" pitchFamily="34" charset="0"/>
                <a:cs typeface="Arial" panose="020B0604020202020204" pitchFamily="34" charset="0"/>
              </a:rPr>
              <a:t>protection services (PRC and investigations)</a:t>
            </a:r>
          </a:p>
          <a:p>
            <a:pPr lvl="1"/>
            <a:r>
              <a:rPr lang="en-US" dirty="0">
                <a:solidFill>
                  <a:schemeClr val="tx1">
                    <a:lumMod val="75000"/>
                    <a:lumOff val="25000"/>
                  </a:schemeClr>
                </a:solidFill>
                <a:latin typeface="Arial" panose="020B0604020202020204" pitchFamily="34" charset="0"/>
                <a:cs typeface="Arial" panose="020B0604020202020204" pitchFamily="34" charset="0"/>
              </a:rPr>
              <a:t>family-based assessments</a:t>
            </a:r>
          </a:p>
          <a:p>
            <a:pPr lvl="1"/>
            <a:r>
              <a:rPr lang="en-US" dirty="0">
                <a:solidFill>
                  <a:schemeClr val="tx1">
                    <a:lumMod val="75000"/>
                    <a:lumOff val="25000"/>
                  </a:schemeClr>
                </a:solidFill>
                <a:latin typeface="Arial" panose="020B0604020202020204" pitchFamily="34" charset="0"/>
                <a:cs typeface="Arial" panose="020B0604020202020204" pitchFamily="34" charset="0"/>
              </a:rPr>
              <a:t>family support services</a:t>
            </a:r>
          </a:p>
          <a:p>
            <a:pPr lvl="1"/>
            <a:r>
              <a:rPr lang="en-US" dirty="0">
                <a:solidFill>
                  <a:schemeClr val="tx1">
                    <a:lumMod val="75000"/>
                    <a:lumOff val="25000"/>
                  </a:schemeClr>
                </a:solidFill>
                <a:latin typeface="Arial" panose="020B0604020202020204" pitchFamily="34" charset="0"/>
                <a:cs typeface="Arial" panose="020B0604020202020204" pitchFamily="34" charset="0"/>
              </a:rPr>
              <a:t>family preservation</a:t>
            </a:r>
          </a:p>
          <a:p>
            <a:pPr lvl="1"/>
            <a:r>
              <a:rPr lang="en-US" dirty="0">
                <a:solidFill>
                  <a:schemeClr val="tx1">
                    <a:lumMod val="75000"/>
                    <a:lumOff val="25000"/>
                  </a:schemeClr>
                </a:solidFill>
                <a:latin typeface="Arial" panose="020B0604020202020204" pitchFamily="34" charset="0"/>
                <a:cs typeface="Arial" panose="020B0604020202020204" pitchFamily="34" charset="0"/>
              </a:rPr>
              <a:t>foster care</a:t>
            </a:r>
          </a:p>
          <a:p>
            <a:pPr lvl="1"/>
            <a:r>
              <a:rPr lang="en-US" dirty="0">
                <a:solidFill>
                  <a:schemeClr val="tx1">
                    <a:lumMod val="75000"/>
                    <a:lumOff val="25000"/>
                  </a:schemeClr>
                </a:solidFill>
                <a:latin typeface="Arial" panose="020B0604020202020204" pitchFamily="34" charset="0"/>
                <a:cs typeface="Arial" panose="020B0604020202020204" pitchFamily="34" charset="0"/>
              </a:rPr>
              <a:t>adoption services</a:t>
            </a:r>
          </a:p>
          <a:p>
            <a:pPr lvl="1"/>
            <a:r>
              <a:rPr lang="en-US" dirty="0">
                <a:solidFill>
                  <a:schemeClr val="tx1">
                    <a:lumMod val="75000"/>
                    <a:lumOff val="25000"/>
                  </a:schemeClr>
                </a:solidFill>
                <a:latin typeface="Arial" panose="020B0604020202020204" pitchFamily="34" charset="0"/>
                <a:cs typeface="Arial" panose="020B0604020202020204" pitchFamily="34" charset="0"/>
              </a:rPr>
              <a:t>independent living services for older youth</a:t>
            </a:r>
          </a:p>
          <a:p>
            <a:pPr lvl="1"/>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457200" lvl="1" indent="0">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lvl="1"/>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p:cNvSpPr txBox="1"/>
          <p:nvPr/>
        </p:nvSpPr>
        <p:spPr>
          <a:xfrm>
            <a:off x="2213130" y="6023115"/>
            <a:ext cx="8128000" cy="707886"/>
          </a:xfrm>
          <a:prstGeom prst="rect">
            <a:avLst/>
          </a:prstGeom>
          <a:noFill/>
        </p:spPr>
        <p:txBody>
          <a:bodyPr wrap="square" rtlCol="0">
            <a:spAutoFit/>
          </a:bodyPr>
          <a:lstStyle/>
          <a:p>
            <a:pPr algn="ctr"/>
            <a:r>
              <a:rPr lang="en-US" sz="2000" dirty="0">
                <a:solidFill>
                  <a:srgbClr val="292A66"/>
                </a:solidFill>
                <a:latin typeface="Arial" panose="020B0604020202020204" pitchFamily="34" charset="0"/>
                <a:cs typeface="Arial" panose="020B0604020202020204" pitchFamily="34" charset="0"/>
              </a:rPr>
              <a:t>Kansas Protection Report Center</a:t>
            </a:r>
          </a:p>
          <a:p>
            <a:pPr algn="ctr"/>
            <a:r>
              <a:rPr lang="en-US" sz="2000" dirty="0">
                <a:solidFill>
                  <a:srgbClr val="292A66"/>
                </a:solidFill>
                <a:latin typeface="Arial" panose="020B0604020202020204" pitchFamily="34" charset="0"/>
                <a:cs typeface="Arial" panose="020B0604020202020204" pitchFamily="34" charset="0"/>
              </a:rPr>
              <a:t>1-800-922-5330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627" y="5342501"/>
            <a:ext cx="675005" cy="680614"/>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5" name="Slide Number Placeholder 4">
            <a:extLst>
              <a:ext uri="{FF2B5EF4-FFF2-40B4-BE49-F238E27FC236}">
                <a16:creationId xmlns:a16="http://schemas.microsoft.com/office/drawing/2014/main" id="{DF060A94-3C0A-430A-B3A3-B8CECF3EBC60}"/>
              </a:ext>
            </a:extLst>
          </p:cNvPr>
          <p:cNvSpPr>
            <a:spLocks noGrp="1"/>
          </p:cNvSpPr>
          <p:nvPr>
            <p:ph type="sldNum" sz="quarter" idx="12"/>
          </p:nvPr>
        </p:nvSpPr>
        <p:spPr/>
        <p:txBody>
          <a:bodyPr/>
          <a:lstStyle/>
          <a:p>
            <a:fld id="{3EBD30D2-B7F7-469B-8C39-614977667F20}" type="slidenum">
              <a:rPr lang="en-US" smtClean="0"/>
              <a:t>6</a:t>
            </a:fld>
            <a:endParaRPr lang="en-US" dirty="0"/>
          </a:p>
        </p:txBody>
      </p:sp>
    </p:spTree>
    <p:extLst>
      <p:ext uri="{BB962C8B-B14F-4D97-AF65-F5344CB8AC3E}">
        <p14:creationId xmlns:p14="http://schemas.microsoft.com/office/powerpoint/2010/main" val="370396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Rehabilitation Services</a:t>
            </a:r>
          </a:p>
        </p:txBody>
      </p:sp>
      <p:sp>
        <p:nvSpPr>
          <p:cNvPr id="3" name="Content Placeholder 2"/>
          <p:cNvSpPr>
            <a:spLocks noGrp="1"/>
          </p:cNvSpPr>
          <p:nvPr>
            <p:ph idx="1"/>
          </p:nvPr>
        </p:nvSpPr>
        <p:spPr/>
        <p:txBody>
          <a:bodyPr/>
          <a:lstStyle/>
          <a:p>
            <a:r>
              <a:rPr lang="en-US" dirty="0">
                <a:solidFill>
                  <a:schemeClr val="tx1">
                    <a:lumMod val="75000"/>
                    <a:lumOff val="25000"/>
                  </a:schemeClr>
                </a:solidFill>
                <a:latin typeface="Arial" panose="020B0604020202020204" pitchFamily="34" charset="0"/>
                <a:cs typeface="Arial" panose="020B0604020202020204" pitchFamily="34" charset="0"/>
              </a:rPr>
              <a:t>Rehabilitation Services offers a variety of programs to meet the diverse needs of Kansans with disabilities, including:</a:t>
            </a:r>
          </a:p>
          <a:p>
            <a:pPr lvl="1"/>
            <a:r>
              <a:rPr lang="en-US" dirty="0">
                <a:solidFill>
                  <a:schemeClr val="tx1">
                    <a:lumMod val="75000"/>
                    <a:lumOff val="25000"/>
                  </a:schemeClr>
                </a:solidFill>
                <a:latin typeface="Arial" panose="020B0604020202020204" pitchFamily="34" charset="0"/>
                <a:cs typeface="Arial" panose="020B0604020202020204" pitchFamily="34" charset="0"/>
              </a:rPr>
              <a:t>vocational services</a:t>
            </a:r>
          </a:p>
          <a:p>
            <a:pPr lvl="1"/>
            <a:r>
              <a:rPr lang="en-US" dirty="0">
                <a:solidFill>
                  <a:schemeClr val="tx1">
                    <a:lumMod val="75000"/>
                    <a:lumOff val="25000"/>
                  </a:schemeClr>
                </a:solidFill>
                <a:latin typeface="Arial" panose="020B0604020202020204" pitchFamily="34" charset="0"/>
                <a:cs typeface="Arial" panose="020B0604020202020204" pitchFamily="34" charset="0"/>
              </a:rPr>
              <a:t>independent living</a:t>
            </a:r>
          </a:p>
          <a:p>
            <a:pPr lvl="1"/>
            <a:r>
              <a:rPr lang="en-US" dirty="0">
                <a:solidFill>
                  <a:schemeClr val="tx1">
                    <a:lumMod val="75000"/>
                    <a:lumOff val="25000"/>
                  </a:schemeClr>
                </a:solidFill>
                <a:latin typeface="Arial" panose="020B0604020202020204" pitchFamily="34" charset="0"/>
                <a:cs typeface="Arial" panose="020B0604020202020204" pitchFamily="34" charset="0"/>
              </a:rPr>
              <a:t>services for older Kansans who are blind or visually impaired</a:t>
            </a:r>
          </a:p>
          <a:p>
            <a:pPr lvl="1"/>
            <a:r>
              <a:rPr lang="en-US" dirty="0">
                <a:solidFill>
                  <a:schemeClr val="tx1">
                    <a:lumMod val="75000"/>
                    <a:lumOff val="25000"/>
                  </a:schemeClr>
                </a:solidFill>
                <a:latin typeface="Arial" panose="020B0604020202020204" pitchFamily="34" charset="0"/>
                <a:cs typeface="Arial" panose="020B0604020202020204" pitchFamily="34" charset="0"/>
              </a:rPr>
              <a:t>disability determination services on behalf of the Social Security Administration</a:t>
            </a:r>
          </a:p>
          <a:p>
            <a:pPr lvl="1"/>
            <a:r>
              <a:rPr lang="en-US" dirty="0">
                <a:solidFill>
                  <a:schemeClr val="tx1">
                    <a:lumMod val="75000"/>
                    <a:lumOff val="25000"/>
                  </a:schemeClr>
                </a:solidFill>
                <a:latin typeface="Arial" panose="020B0604020202020204" pitchFamily="34" charset="0"/>
                <a:cs typeface="Arial" panose="020B0604020202020204" pitchFamily="34" charset="0"/>
              </a:rPr>
              <a:t>end dependence grants</a:t>
            </a:r>
          </a:p>
        </p:txBody>
      </p:sp>
      <p:sp>
        <p:nvSpPr>
          <p:cNvPr id="4" name="TextBox 3"/>
          <p:cNvSpPr txBox="1"/>
          <p:nvPr/>
        </p:nvSpPr>
        <p:spPr>
          <a:xfrm>
            <a:off x="2213130" y="6023115"/>
            <a:ext cx="8128000" cy="707886"/>
          </a:xfrm>
          <a:prstGeom prst="rect">
            <a:avLst/>
          </a:prstGeom>
          <a:noFill/>
        </p:spPr>
        <p:txBody>
          <a:bodyPr wrap="square" rtlCol="0">
            <a:spAutoFit/>
          </a:bodyPr>
          <a:lstStyle/>
          <a:p>
            <a:pPr algn="ctr"/>
            <a:r>
              <a:rPr lang="en-US" sz="2000" dirty="0">
                <a:solidFill>
                  <a:srgbClr val="292A66"/>
                </a:solidFill>
                <a:latin typeface="Arial" panose="020B0604020202020204" pitchFamily="34" charset="0"/>
                <a:cs typeface="Arial" panose="020B0604020202020204" pitchFamily="34" charset="0"/>
              </a:rPr>
              <a:t>Rehabilitation Customer Service Center</a:t>
            </a:r>
          </a:p>
          <a:p>
            <a:pPr algn="ctr"/>
            <a:r>
              <a:rPr lang="en-US" sz="2000" dirty="0">
                <a:solidFill>
                  <a:srgbClr val="292A66"/>
                </a:solidFill>
                <a:latin typeface="Arial" panose="020B0604020202020204" pitchFamily="34" charset="0"/>
                <a:cs typeface="Arial" panose="020B0604020202020204" pitchFamily="34" charset="0"/>
              </a:rPr>
              <a:t>1-866-213-9079</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627" y="5275033"/>
            <a:ext cx="675005" cy="680614"/>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Slide Number Placeholder 7">
            <a:extLst>
              <a:ext uri="{FF2B5EF4-FFF2-40B4-BE49-F238E27FC236}">
                <a16:creationId xmlns:a16="http://schemas.microsoft.com/office/drawing/2014/main" id="{E6E2C744-6EEC-456E-BEF3-4EAB73A2F965}"/>
              </a:ext>
            </a:extLst>
          </p:cNvPr>
          <p:cNvSpPr>
            <a:spLocks noGrp="1"/>
          </p:cNvSpPr>
          <p:nvPr>
            <p:ph type="sldNum" sz="quarter" idx="12"/>
          </p:nvPr>
        </p:nvSpPr>
        <p:spPr/>
        <p:txBody>
          <a:bodyPr/>
          <a:lstStyle/>
          <a:p>
            <a:fld id="{3EBD30D2-B7F7-469B-8C39-614977667F20}" type="slidenum">
              <a:rPr lang="en-US" smtClean="0"/>
              <a:t>7</a:t>
            </a:fld>
            <a:endParaRPr lang="en-US" dirty="0"/>
          </a:p>
        </p:txBody>
      </p:sp>
    </p:spTree>
    <p:extLst>
      <p:ext uri="{BB962C8B-B14F-4D97-AF65-F5344CB8AC3E}">
        <p14:creationId xmlns:p14="http://schemas.microsoft.com/office/powerpoint/2010/main" val="180427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769AE"/>
                </a:solidFill>
                <a:latin typeface="Arial" panose="020B0604020202020204" pitchFamily="34" charset="0"/>
                <a:cs typeface="Arial" panose="020B0604020202020204" pitchFamily="34" charset="0"/>
              </a:rPr>
              <a:t>Child Support Services </a:t>
            </a:r>
          </a:p>
        </p:txBody>
      </p:sp>
      <p:sp>
        <p:nvSpPr>
          <p:cNvPr id="3" name="Content Placeholder 2"/>
          <p:cNvSpPr>
            <a:spLocks noGrp="1"/>
          </p:cNvSpPr>
          <p:nvPr>
            <p:ph idx="1"/>
          </p:nvPr>
        </p:nvSpPr>
        <p:spPr/>
        <p:txBody>
          <a:bodyPr/>
          <a:lstStyle/>
          <a:p>
            <a:r>
              <a:rPr lang="en-US" dirty="0">
                <a:solidFill>
                  <a:schemeClr val="tx1">
                    <a:lumMod val="75000"/>
                    <a:lumOff val="25000"/>
                  </a:schemeClr>
                </a:solidFill>
                <a:latin typeface="Arial" panose="020B0604020202020204" pitchFamily="34" charset="0"/>
                <a:cs typeface="Arial" panose="020B0604020202020204" pitchFamily="34" charset="0"/>
              </a:rPr>
              <a:t>Child Support Services helps children receive the financial support necessary for their growth and development. The program assists by:</a:t>
            </a:r>
          </a:p>
          <a:p>
            <a:pPr lvl="1"/>
            <a:r>
              <a:rPr lang="en-US" dirty="0">
                <a:solidFill>
                  <a:schemeClr val="tx1">
                    <a:lumMod val="75000"/>
                    <a:lumOff val="25000"/>
                  </a:schemeClr>
                </a:solidFill>
                <a:latin typeface="Arial" panose="020B0604020202020204" pitchFamily="34" charset="0"/>
                <a:cs typeface="Arial" panose="020B0604020202020204" pitchFamily="34" charset="0"/>
              </a:rPr>
              <a:t>establishing parentage and orders for child support</a:t>
            </a:r>
          </a:p>
          <a:p>
            <a:pPr lvl="1"/>
            <a:r>
              <a:rPr lang="en-US" dirty="0">
                <a:solidFill>
                  <a:schemeClr val="tx1">
                    <a:lumMod val="75000"/>
                    <a:lumOff val="25000"/>
                  </a:schemeClr>
                </a:solidFill>
                <a:latin typeface="Arial" panose="020B0604020202020204" pitchFamily="34" charset="0"/>
                <a:cs typeface="Arial" panose="020B0604020202020204" pitchFamily="34" charset="0"/>
              </a:rPr>
              <a:t>locating non-custodial parents and their property </a:t>
            </a:r>
          </a:p>
          <a:p>
            <a:pPr lvl="1"/>
            <a:r>
              <a:rPr lang="en-US" dirty="0">
                <a:solidFill>
                  <a:schemeClr val="tx1">
                    <a:lumMod val="75000"/>
                    <a:lumOff val="25000"/>
                  </a:schemeClr>
                </a:solidFill>
                <a:latin typeface="Arial" panose="020B0604020202020204" pitchFamily="34" charset="0"/>
                <a:cs typeface="Arial" panose="020B0604020202020204" pitchFamily="34" charset="0"/>
              </a:rPr>
              <a:t>enforcing child support orders</a:t>
            </a:r>
          </a:p>
          <a:p>
            <a:pPr lvl="1"/>
            <a:r>
              <a:rPr lang="en-US" dirty="0">
                <a:solidFill>
                  <a:schemeClr val="tx1">
                    <a:lumMod val="75000"/>
                    <a:lumOff val="25000"/>
                  </a:schemeClr>
                </a:solidFill>
                <a:latin typeface="Arial" panose="020B0604020202020204" pitchFamily="34" charset="0"/>
                <a:cs typeface="Arial" panose="020B0604020202020204" pitchFamily="34" charset="0"/>
              </a:rPr>
              <a:t>modifying support orders, as needed</a:t>
            </a:r>
          </a:p>
          <a:p>
            <a:pPr marL="457200" lvl="1" indent="0">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p:cNvSpPr txBox="1"/>
          <p:nvPr/>
        </p:nvSpPr>
        <p:spPr>
          <a:xfrm>
            <a:off x="2213130" y="6023115"/>
            <a:ext cx="8128000" cy="707886"/>
          </a:xfrm>
          <a:prstGeom prst="rect">
            <a:avLst/>
          </a:prstGeom>
          <a:noFill/>
        </p:spPr>
        <p:txBody>
          <a:bodyPr wrap="square" rtlCol="0">
            <a:spAutoFit/>
          </a:bodyPr>
          <a:lstStyle/>
          <a:p>
            <a:pPr algn="ctr"/>
            <a:r>
              <a:rPr lang="en-US" sz="2000" dirty="0">
                <a:solidFill>
                  <a:srgbClr val="292A66"/>
                </a:solidFill>
                <a:latin typeface="Arial" panose="020B0604020202020204" pitchFamily="34" charset="0"/>
                <a:cs typeface="Arial" panose="020B0604020202020204" pitchFamily="34" charset="0"/>
              </a:rPr>
              <a:t>Child Support Service Center</a:t>
            </a:r>
          </a:p>
          <a:p>
            <a:pPr algn="ctr"/>
            <a:r>
              <a:rPr lang="en-US" sz="2000" dirty="0">
                <a:solidFill>
                  <a:srgbClr val="292A66"/>
                </a:solidFill>
                <a:latin typeface="Arial" panose="020B0604020202020204" pitchFamily="34" charset="0"/>
                <a:cs typeface="Arial" panose="020B0604020202020204" pitchFamily="34" charset="0"/>
              </a:rPr>
              <a:t>1-888-757-2445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627" y="5275033"/>
            <a:ext cx="675005" cy="680614"/>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8" name="Slide Number Placeholder 7">
            <a:extLst>
              <a:ext uri="{FF2B5EF4-FFF2-40B4-BE49-F238E27FC236}">
                <a16:creationId xmlns:a16="http://schemas.microsoft.com/office/drawing/2014/main" id="{CE6372A4-7245-41B0-9E19-3B0805CCFD80}"/>
              </a:ext>
            </a:extLst>
          </p:cNvPr>
          <p:cNvSpPr>
            <a:spLocks noGrp="1"/>
          </p:cNvSpPr>
          <p:nvPr>
            <p:ph type="sldNum" sz="quarter" idx="12"/>
          </p:nvPr>
        </p:nvSpPr>
        <p:spPr/>
        <p:txBody>
          <a:bodyPr/>
          <a:lstStyle/>
          <a:p>
            <a:fld id="{3EBD30D2-B7F7-469B-8C39-614977667F20}" type="slidenum">
              <a:rPr lang="en-US" smtClean="0"/>
              <a:t>8</a:t>
            </a:fld>
            <a:endParaRPr lang="en-US" dirty="0"/>
          </a:p>
        </p:txBody>
      </p:sp>
    </p:spTree>
    <p:extLst>
      <p:ext uri="{BB962C8B-B14F-4D97-AF65-F5344CB8AC3E}">
        <p14:creationId xmlns:p14="http://schemas.microsoft.com/office/powerpoint/2010/main" val="32572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769AE"/>
                </a:solidFill>
                <a:latin typeface="Arial" panose="020B0604020202020204" pitchFamily="34" charset="0"/>
                <a:cs typeface="Arial" panose="020B0604020202020204" pitchFamily="34" charset="0"/>
              </a:rPr>
              <a:t>DCF Regional Map         </a:t>
            </a:r>
            <a:r>
              <a:rPr lang="en-US" sz="2000" b="1" dirty="0">
                <a:solidFill>
                  <a:srgbClr val="5769AE"/>
                </a:solidFill>
                <a:latin typeface="Arial" panose="020B0604020202020204" pitchFamily="34" charset="0"/>
                <a:cs typeface="Arial" panose="020B0604020202020204" pitchFamily="34" charset="0"/>
              </a:rPr>
              <a:t>4 Regions, 36 Service Centers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0639" y="1690688"/>
            <a:ext cx="7053921" cy="3846512"/>
          </a:xfrm>
          <a:prstGeom prst="rect">
            <a:avLst/>
          </a:prstGeom>
        </p:spPr>
      </p:pic>
      <p:sp>
        <p:nvSpPr>
          <p:cNvPr id="5" name="TextBox 4"/>
          <p:cNvSpPr txBox="1"/>
          <p:nvPr/>
        </p:nvSpPr>
        <p:spPr>
          <a:xfrm>
            <a:off x="1866900" y="5537200"/>
            <a:ext cx="11315700" cy="923330"/>
          </a:xfrm>
          <a:prstGeom prst="rect">
            <a:avLst/>
          </a:prstGeom>
          <a:noFill/>
        </p:spPr>
        <p:txBody>
          <a:bodyPr wrap="square" rtlCol="0">
            <a:spAutoFit/>
          </a:bodyPr>
          <a:lstStyle/>
          <a:p>
            <a:r>
              <a:rPr lang="en-US" b="1" dirty="0">
                <a:solidFill>
                  <a:srgbClr val="292A66"/>
                </a:solidFill>
                <a:latin typeface="Arial" panose="020B0604020202020204" pitchFamily="34" charset="0"/>
                <a:cs typeface="Arial" panose="020B0604020202020204" pitchFamily="34" charset="0"/>
              </a:rPr>
              <a:t>East Region – Topeka: </a:t>
            </a:r>
            <a:r>
              <a:rPr lang="en-US" dirty="0">
                <a:solidFill>
                  <a:srgbClr val="292A66"/>
                </a:solidFill>
                <a:latin typeface="Arial" panose="020B0604020202020204" pitchFamily="34" charset="0"/>
                <a:cs typeface="Arial" panose="020B0604020202020204" pitchFamily="34" charset="0"/>
              </a:rPr>
              <a:t>785-296-1491		</a:t>
            </a:r>
            <a:r>
              <a:rPr lang="en-US" b="1" dirty="0">
                <a:solidFill>
                  <a:srgbClr val="292A66"/>
                </a:solidFill>
                <a:latin typeface="Arial" panose="020B0604020202020204" pitchFamily="34" charset="0"/>
                <a:cs typeface="Arial" panose="020B0604020202020204" pitchFamily="34" charset="0"/>
              </a:rPr>
              <a:t>Kansas City Region – KC: </a:t>
            </a:r>
            <a:r>
              <a:rPr lang="en-US" dirty="0">
                <a:solidFill>
                  <a:srgbClr val="292A66"/>
                </a:solidFill>
                <a:latin typeface="Arial" panose="020B0604020202020204" pitchFamily="34" charset="0"/>
                <a:cs typeface="Arial" panose="020B0604020202020204" pitchFamily="34" charset="0"/>
              </a:rPr>
              <a:t>1-800-766-3777</a:t>
            </a:r>
          </a:p>
          <a:p>
            <a:endParaRPr lang="en-US" dirty="0">
              <a:solidFill>
                <a:srgbClr val="292A66"/>
              </a:solidFill>
              <a:latin typeface="Arial" panose="020B0604020202020204" pitchFamily="34" charset="0"/>
              <a:cs typeface="Arial" panose="020B0604020202020204" pitchFamily="34" charset="0"/>
            </a:endParaRPr>
          </a:p>
          <a:p>
            <a:r>
              <a:rPr lang="en-US" b="1" dirty="0">
                <a:solidFill>
                  <a:srgbClr val="292A66"/>
                </a:solidFill>
                <a:latin typeface="Arial" panose="020B0604020202020204" pitchFamily="34" charset="0"/>
                <a:cs typeface="Arial" panose="020B0604020202020204" pitchFamily="34" charset="0"/>
              </a:rPr>
              <a:t>West Region – Manhattan: </a:t>
            </a:r>
            <a:r>
              <a:rPr lang="en-US" dirty="0">
                <a:solidFill>
                  <a:srgbClr val="292A66"/>
                </a:solidFill>
                <a:latin typeface="Arial" panose="020B0604020202020204" pitchFamily="34" charset="0"/>
                <a:cs typeface="Arial" panose="020B0604020202020204" pitchFamily="34" charset="0"/>
              </a:rPr>
              <a:t>1-800-766-3777		</a:t>
            </a:r>
            <a:r>
              <a:rPr lang="en-US" b="1" dirty="0">
                <a:solidFill>
                  <a:srgbClr val="292A66"/>
                </a:solidFill>
                <a:latin typeface="Arial" panose="020B0604020202020204" pitchFamily="34" charset="0"/>
                <a:cs typeface="Arial" panose="020B0604020202020204" pitchFamily="34" charset="0"/>
              </a:rPr>
              <a:t>Wichita Region – Wichita: </a:t>
            </a:r>
            <a:r>
              <a:rPr lang="en-US" dirty="0">
                <a:solidFill>
                  <a:srgbClr val="292A66"/>
                </a:solidFill>
                <a:latin typeface="Arial" panose="020B0604020202020204" pitchFamily="34" charset="0"/>
                <a:cs typeface="Arial" panose="020B0604020202020204" pitchFamily="34" charset="0"/>
              </a:rPr>
              <a:t>316-337-6789</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61506"/>
            <a:ext cx="3479799" cy="33964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15" y="5931161"/>
            <a:ext cx="1272916" cy="799840"/>
          </a:xfrm>
          <a:prstGeom prst="rect">
            <a:avLst/>
          </a:prstGeom>
        </p:spPr>
      </p:pic>
      <p:sp>
        <p:nvSpPr>
          <p:cNvPr id="3" name="Slide Number Placeholder 2">
            <a:extLst>
              <a:ext uri="{FF2B5EF4-FFF2-40B4-BE49-F238E27FC236}">
                <a16:creationId xmlns:a16="http://schemas.microsoft.com/office/drawing/2014/main" id="{123C7AE8-DD12-4C12-9937-083F7D86FA4D}"/>
              </a:ext>
            </a:extLst>
          </p:cNvPr>
          <p:cNvSpPr>
            <a:spLocks noGrp="1"/>
          </p:cNvSpPr>
          <p:nvPr>
            <p:ph type="sldNum" sz="quarter" idx="12"/>
          </p:nvPr>
        </p:nvSpPr>
        <p:spPr/>
        <p:txBody>
          <a:bodyPr/>
          <a:lstStyle/>
          <a:p>
            <a:fld id="{3EBD30D2-B7F7-469B-8C39-614977667F20}" type="slidenum">
              <a:rPr lang="en-US" smtClean="0"/>
              <a:t>9</a:t>
            </a:fld>
            <a:endParaRPr lang="en-US" dirty="0"/>
          </a:p>
        </p:txBody>
      </p:sp>
    </p:spTree>
    <p:extLst>
      <p:ext uri="{BB962C8B-B14F-4D97-AF65-F5344CB8AC3E}">
        <p14:creationId xmlns:p14="http://schemas.microsoft.com/office/powerpoint/2010/main" val="503034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586A2ACA98C4EBCAD1DC0E3EECCF8" ma:contentTypeVersion="5" ma:contentTypeDescription="Create a new document." ma:contentTypeScope="" ma:versionID="25c2518a7d59ba22467b64373dad89ce">
  <xsd:schema xmlns:xsd="http://www.w3.org/2001/XMLSchema" xmlns:xs="http://www.w3.org/2001/XMLSchema" xmlns:p="http://schemas.microsoft.com/office/2006/metadata/properties" xmlns:ns1="http://schemas.microsoft.com/sharepoint/v3" xmlns:ns2="d3971f27-af3c-457b-b9ee-391f953089af" targetNamespace="http://schemas.microsoft.com/office/2006/metadata/properties" ma:root="true" ma:fieldsID="b9b413cef342789b49da7b86b19a43fa" ns1:_="" ns2:_="">
    <xsd:import namespace="http://schemas.microsoft.com/sharepoint/v3"/>
    <xsd:import namespace="d3971f27-af3c-457b-b9ee-391f953089af"/>
    <xsd:element name="properties">
      <xsd:complexType>
        <xsd:sequence>
          <xsd:element name="documentManagement">
            <xsd:complexType>
              <xsd:all>
                <xsd:element ref="ns1:PublishingStartDate" minOccurs="0"/>
                <xsd:element ref="ns1:PublishingExpirationDate" minOccurs="0"/>
                <xsd:element ref="ns2:Acc_x0020_Check" minOccurs="0"/>
                <xsd:element ref="ns2:Reviewer" minOccurs="0"/>
                <xsd:element ref="ns2:Approval_x0020_Status" minOccurs="0"/>
                <xsd:element ref="ns2:Page_x0020_Lay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971f27-af3c-457b-b9ee-391f953089af" elementFormDefault="qualified">
    <xsd:import namespace="http://schemas.microsoft.com/office/2006/documentManagement/types"/>
    <xsd:import namespace="http://schemas.microsoft.com/office/infopath/2007/PartnerControls"/>
    <xsd:element name="Acc_x0020_Check" ma:index="10" nillable="true" ma:displayName="Acc Checked" ma:description="Accessibility Checked for Testimony" ma:format="DateOnly" ma:internalName="Acc_x0020_Check">
      <xsd:simpleType>
        <xsd:restriction base="dms:DateTime"/>
      </xsd:simpleType>
    </xsd:element>
    <xsd:element name="Reviewer" ma:index="11" nillable="true" ma:displayName="Reviewer" ma:description="Accessibility Reviewer for Testimony pages" ma:list="UserInfo" ma:SharePointGroup="0" ma:internalName="Review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_x0020_Status" ma:index="12" nillable="true" ma:displayName="Approval Status" ma:internalName="Approval_x0020_Status">
      <xsd:simpleType>
        <xsd:restriction base="dms:Text">
          <xsd:maxLength value="255"/>
        </xsd:restriction>
      </xsd:simpleType>
    </xsd:element>
    <xsd:element name="Page_x0020_Layout" ma:index="13" nillable="true" ma:displayName="Page Layout" ma:internalName="Page_x0020_Lay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d3971f27-af3c-457b-b9ee-391f953089af" xsi:nil="true"/>
    <Acc_x0020_Check xmlns="d3971f27-af3c-457b-b9ee-391f953089af" xsi:nil="true"/>
    <Reviewer xmlns="d3971f27-af3c-457b-b9ee-391f953089af">
      <UserInfo>
        <DisplayName/>
        <AccountId xsi:nil="true"/>
        <AccountType/>
      </UserInfo>
    </Reviewer>
    <PublishingExpirationDate xmlns="http://schemas.microsoft.com/sharepoint/v3" xsi:nil="true"/>
    <PublishingStartDate xmlns="http://schemas.microsoft.com/sharepoint/v3" xsi:nil="true"/>
    <Page_x0020_Layout xmlns="d3971f27-af3c-457b-b9ee-391f953089af" xsi:nil="true"/>
  </documentManagement>
</p:properties>
</file>

<file path=customXml/itemProps1.xml><?xml version="1.0" encoding="utf-8"?>
<ds:datastoreItem xmlns:ds="http://schemas.openxmlformats.org/officeDocument/2006/customXml" ds:itemID="{DE13EA96-8BCA-4024-B2F9-312EF0474234}"/>
</file>

<file path=customXml/itemProps2.xml><?xml version="1.0" encoding="utf-8"?>
<ds:datastoreItem xmlns:ds="http://schemas.openxmlformats.org/officeDocument/2006/customXml" ds:itemID="{9AC720D8-AF01-4377-B4E1-CDA807180D46}"/>
</file>

<file path=customXml/itemProps3.xml><?xml version="1.0" encoding="utf-8"?>
<ds:datastoreItem xmlns:ds="http://schemas.openxmlformats.org/officeDocument/2006/customXml" ds:itemID="{167CA141-09B4-4C56-9876-154712A75EF4}"/>
</file>

<file path=docProps/app.xml><?xml version="1.0" encoding="utf-8"?>
<Properties xmlns="http://schemas.openxmlformats.org/officeDocument/2006/extended-properties" xmlns:vt="http://schemas.openxmlformats.org/officeDocument/2006/docPropsVTypes">
  <TotalTime>5174</TotalTime>
  <Words>1348</Words>
  <Application>Microsoft Office PowerPoint</Application>
  <PresentationFormat>Widescreen</PresentationFormat>
  <Paragraphs>325</Paragraphs>
  <Slides>26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Office Theme</vt:lpstr>
      <vt:lpstr>Worksheet</vt:lpstr>
      <vt:lpstr>PowerPoint Presentation</vt:lpstr>
      <vt:lpstr>PowerPoint Presentation</vt:lpstr>
      <vt:lpstr>OUR MISSION</vt:lpstr>
      <vt:lpstr>OUR MAJOR PROGRAM AREAS</vt:lpstr>
      <vt:lpstr>Economic and Employment Services</vt:lpstr>
      <vt:lpstr>Prevention and Protection Services</vt:lpstr>
      <vt:lpstr>Rehabilitation Services</vt:lpstr>
      <vt:lpstr>Child Support Services </vt:lpstr>
      <vt:lpstr>DCF Regional Map         4 Regions, 36 Service Centers</vt:lpstr>
      <vt:lpstr>FY 2019 Agency Budget</vt:lpstr>
      <vt:lpstr>FY 2020 Agency Budget</vt:lpstr>
      <vt:lpstr>Additions to the Approved SGF</vt:lpstr>
      <vt:lpstr>Governor’s Supplementals &amp; Enhancements</vt:lpstr>
      <vt:lpstr>Governor’s Supplementals &amp; Enhancements</vt:lpstr>
      <vt:lpstr>Governor’s Supplementals  &amp; Enhancements Continued</vt:lpstr>
      <vt:lpstr>FY 2020 DCF AF Expenditures by Program (millions)</vt:lpstr>
      <vt:lpstr>FY 2020 DCF SGF by Program (millions)</vt:lpstr>
      <vt:lpstr>FY 2020 DCF All Funds Expense by Type (millions)</vt:lpstr>
      <vt:lpstr>DCF Funding Sources FY 2020 (millions)</vt:lpstr>
      <vt:lpstr>FY 2020 DCF Federal Funds (millions)</vt:lpstr>
      <vt:lpstr>DCF Caseload Summary</vt:lpstr>
      <vt:lpstr>DCF Caseload Summary (continued)</vt:lpstr>
      <vt:lpstr>DCF Caseload Summary (continued)</vt:lpstr>
      <vt:lpstr>Foster Care Caseload</vt:lpstr>
      <vt:lpstr>TANF Caseload</vt:lpstr>
      <vt:lpstr>Key Issues Going Forward</vt:lpstr>
    </vt:vector>
  </TitlesOfParts>
  <Company>State of Kansas - DCF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Daniel.Lewien@ks.gov</dc:creator>
  <cp:lastModifiedBy>Daniel Lewien  [DCF]</cp:lastModifiedBy>
  <cp:revision>165</cp:revision>
  <cp:lastPrinted>2019-01-23T21:53:09Z</cp:lastPrinted>
  <dcterms:created xsi:type="dcterms:W3CDTF">2016-10-07T18:57:43Z</dcterms:created>
  <dcterms:modified xsi:type="dcterms:W3CDTF">2019-01-24T14:26:54Z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0x0101008AC586A2ACA98C4EBCAD1DC0E3EECCF8</vt:lpwstr>
  </property>
</Properties>
</file>